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 id="2147484126" r:id="rId5"/>
  </p:sldMasterIdLst>
  <p:notesMasterIdLst>
    <p:notesMasterId r:id="rId46"/>
  </p:notesMasterIdLst>
  <p:handoutMasterIdLst>
    <p:handoutMasterId r:id="rId47"/>
  </p:handoutMasterIdLst>
  <p:sldIdLst>
    <p:sldId id="1857" r:id="rId6"/>
    <p:sldId id="2076137891" r:id="rId7"/>
    <p:sldId id="2076136438" r:id="rId8"/>
    <p:sldId id="2076137878" r:id="rId9"/>
    <p:sldId id="2076137888" r:id="rId10"/>
    <p:sldId id="2076137886" r:id="rId11"/>
    <p:sldId id="2076137887" r:id="rId12"/>
    <p:sldId id="3853" r:id="rId13"/>
    <p:sldId id="2076138015" r:id="rId14"/>
    <p:sldId id="2076138014" r:id="rId15"/>
    <p:sldId id="8715" r:id="rId16"/>
    <p:sldId id="8744" r:id="rId17"/>
    <p:sldId id="2076136439" r:id="rId18"/>
    <p:sldId id="8758" r:id="rId19"/>
    <p:sldId id="8759" r:id="rId20"/>
    <p:sldId id="8762" r:id="rId21"/>
    <p:sldId id="8748" r:id="rId22"/>
    <p:sldId id="8765" r:id="rId23"/>
    <p:sldId id="2076136441" r:id="rId24"/>
    <p:sldId id="8761" r:id="rId25"/>
    <p:sldId id="8751" r:id="rId26"/>
    <p:sldId id="3826" r:id="rId27"/>
    <p:sldId id="8457" r:id="rId28"/>
    <p:sldId id="2076136445" r:id="rId29"/>
    <p:sldId id="2076136446" r:id="rId30"/>
    <p:sldId id="8749" r:id="rId31"/>
    <p:sldId id="2076137890" r:id="rId32"/>
    <p:sldId id="3825" r:id="rId33"/>
    <p:sldId id="8752" r:id="rId34"/>
    <p:sldId id="3829" r:id="rId35"/>
    <p:sldId id="8754" r:id="rId36"/>
    <p:sldId id="8755" r:id="rId37"/>
    <p:sldId id="8756" r:id="rId38"/>
    <p:sldId id="2076137889" r:id="rId39"/>
    <p:sldId id="3844" r:id="rId40"/>
    <p:sldId id="2076136447" r:id="rId41"/>
    <p:sldId id="8753" r:id="rId42"/>
    <p:sldId id="1849" r:id="rId43"/>
    <p:sldId id="280" r:id="rId44"/>
    <p:sldId id="1532"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52F0516-9A01-4A84-B2A9-5EE71BE55F01}">
          <p14:sldIdLst>
            <p14:sldId id="1857"/>
          </p14:sldIdLst>
        </p14:section>
        <p14:section name="Module start" id="{CC3A4A11-6CC1-47C9-B86D-D540DD007A9C}">
          <p14:sldIdLst>
            <p14:sldId id="2076137891"/>
            <p14:sldId id="2076136438"/>
          </p14:sldIdLst>
        </p14:section>
        <p14:section name="Analytics" id="{6AD8B132-5F1C-44F7-9E21-FB347F886004}">
          <p14:sldIdLst>
            <p14:sldId id="2076137878"/>
            <p14:sldId id="2076137888"/>
            <p14:sldId id="2076137886"/>
            <p14:sldId id="2076137887"/>
            <p14:sldId id="3853"/>
            <p14:sldId id="2076138015"/>
            <p14:sldId id="2076138014"/>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2076137890"/>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2076137889"/>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7"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99FE3-1440-41A9-95DA-4F04845015B6}" v="2" dt="2020-09-30T16:07:00.1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86415" autoAdjust="0"/>
  </p:normalViewPr>
  <p:slideViewPr>
    <p:cSldViewPr snapToGrid="0">
      <p:cViewPr varScale="1">
        <p:scale>
          <a:sx n="130" d="100"/>
          <a:sy n="130" d="100"/>
        </p:scale>
        <p:origin x="672"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5BD99FE3-1440-41A9-95DA-4F04845015B6}"/>
    <pc:docChg chg="undo custSel addSld delSld modSld addMainMaster modSection">
      <pc:chgData name="Manuela Pichler" userId="07a841c1-49c8-4352-a8c3-3a0d96cf9a08" providerId="ADAL" clId="{5BD99FE3-1440-41A9-95DA-4F04845015B6}" dt="2020-09-30T16:07:00.142" v="6"/>
      <pc:docMkLst>
        <pc:docMk/>
      </pc:docMkLst>
      <pc:sldChg chg="del">
        <pc:chgData name="Manuela Pichler" userId="07a841c1-49c8-4352-a8c3-3a0d96cf9a08" providerId="ADAL" clId="{5BD99FE3-1440-41A9-95DA-4F04845015B6}" dt="2020-09-30T14:19:12.991" v="4" actId="47"/>
        <pc:sldMkLst>
          <pc:docMk/>
          <pc:sldMk cId="2251549637" sldId="2076136437"/>
        </pc:sldMkLst>
      </pc:sldChg>
      <pc:sldChg chg="del">
        <pc:chgData name="Manuela Pichler" userId="07a841c1-49c8-4352-a8c3-3a0d96cf9a08" providerId="ADAL" clId="{5BD99FE3-1440-41A9-95DA-4F04845015B6}" dt="2020-09-30T16:06:58.255" v="5" actId="47"/>
        <pc:sldMkLst>
          <pc:docMk/>
          <pc:sldMk cId="2904940427" sldId="2076136458"/>
        </pc:sldMkLst>
      </pc:sldChg>
      <pc:sldChg chg="modSp add del">
        <pc:chgData name="Manuela Pichler" userId="07a841c1-49c8-4352-a8c3-3a0d96cf9a08" providerId="ADAL" clId="{5BD99FE3-1440-41A9-95DA-4F04845015B6}" dt="2020-09-30T14:19:10.392" v="3" actId="207"/>
        <pc:sldMkLst>
          <pc:docMk/>
          <pc:sldMk cId="1352860513" sldId="2076137891"/>
        </pc:sldMkLst>
        <pc:graphicFrameChg chg="mod">
          <ac:chgData name="Manuela Pichler" userId="07a841c1-49c8-4352-a8c3-3a0d96cf9a08" providerId="ADAL" clId="{5BD99FE3-1440-41A9-95DA-4F04845015B6}" dt="2020-09-30T14:19:10.392" v="3" actId="207"/>
          <ac:graphicFrameMkLst>
            <pc:docMk/>
            <pc:sldMk cId="1352860513" sldId="2076137891"/>
            <ac:graphicFrameMk id="8" creationId="{BDF76376-96FF-425B-AD02-C9788E410B4C}"/>
          </ac:graphicFrameMkLst>
        </pc:graphicFrameChg>
      </pc:sldChg>
      <pc:sldChg chg="add">
        <pc:chgData name="Manuela Pichler" userId="07a841c1-49c8-4352-a8c3-3a0d96cf9a08" providerId="ADAL" clId="{5BD99FE3-1440-41A9-95DA-4F04845015B6}" dt="2020-09-30T16:07:00.142" v="6"/>
        <pc:sldMkLst>
          <pc:docMk/>
          <pc:sldMk cId="3540747794" sldId="2076138014"/>
        </pc:sldMkLst>
      </pc:sldChg>
      <pc:sldChg chg="add">
        <pc:chgData name="Manuela Pichler" userId="07a841c1-49c8-4352-a8c3-3a0d96cf9a08" providerId="ADAL" clId="{5BD99FE3-1440-41A9-95DA-4F04845015B6}" dt="2020-09-30T16:07:00.142" v="6"/>
        <pc:sldMkLst>
          <pc:docMk/>
          <pc:sldMk cId="1086960280" sldId="2076138015"/>
        </pc:sldMkLst>
      </pc:sldChg>
      <pc:sldMasterChg chg="add addSldLayout">
        <pc:chgData name="Manuela Pichler" userId="07a841c1-49c8-4352-a8c3-3a0d96cf9a08" providerId="ADAL" clId="{5BD99FE3-1440-41A9-95DA-4F04845015B6}" dt="2020-09-30T14:19:06.365" v="2" actId="22"/>
        <pc:sldMasterMkLst>
          <pc:docMk/>
          <pc:sldMasterMk cId="868143962" sldId="2147484126"/>
        </pc:sldMasterMkLst>
        <pc:sldLayoutChg chg="add">
          <pc:chgData name="Manuela Pichler" userId="07a841c1-49c8-4352-a8c3-3a0d96cf9a08" providerId="ADAL" clId="{5BD99FE3-1440-41A9-95DA-4F04845015B6}" dt="2020-09-30T14:19:06.365" v="2" actId="22"/>
          <pc:sldLayoutMkLst>
            <pc:docMk/>
            <pc:sldMasterMk cId="868143962" sldId="2147484126"/>
            <pc:sldLayoutMk cId="1494221371" sldId="214748412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148264977" sldId="214748412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62522443" sldId="214748412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18026642" sldId="214748413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632044566" sldId="214748413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146855280" sldId="214748413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002335837" sldId="214748413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31009709" sldId="214748413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24740357" sldId="214748413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559570562" sldId="214748413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606352387" sldId="214748413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94872914" sldId="214748413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241608342" sldId="214748413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06773938" sldId="214748414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154082581" sldId="214748414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64784954" sldId="214748414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85116765" sldId="214748414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614551498" sldId="214748414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008427677" sldId="214748414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59070283" sldId="214748414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38455928" sldId="214748414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58171894" sldId="214748414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39358353" sldId="214748414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5322430" sldId="214748415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42803953" sldId="214748415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70332555" sldId="214748415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907723803" sldId="214748415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321086405" sldId="214748415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26716444" sldId="214748415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89656738" sldId="214748415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91741614" sldId="214748415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734765350" sldId="214748415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42346751" sldId="214748415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55320329" sldId="214748416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65582167" sldId="214748416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021916853" sldId="214748416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64438467" sldId="214748416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411040177" sldId="214748416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945838618" sldId="214748416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59230958" sldId="2147484166"/>
          </pc:sldLayoutMkLst>
        </pc:sldLayoutChg>
      </pc:sldMasterChg>
    </pc:docChg>
  </pc:docChgLst>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2-28T11:31:32.680" v="20" actId="14100"/>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modSp add mod">
        <pc:chgData name="Manuela Pichler" userId="07a841c1-49c8-4352-a8c3-3a0d96cf9a08" providerId="ADAL" clId="{EDE31A8C-82D0-4C12-98BB-D0D5D868349D}" dt="2020-02-28T11:31:32.680" v="20" actId="14100"/>
        <pc:sldMkLst>
          <pc:docMk/>
          <pc:sldMk cId="3299717301" sldId="2076137887"/>
        </pc:sldMkLst>
        <pc:picChg chg="mod">
          <ac:chgData name="Manuela Pichler" userId="07a841c1-49c8-4352-a8c3-3a0d96cf9a08" providerId="ADAL" clId="{EDE31A8C-82D0-4C12-98BB-D0D5D868349D}" dt="2020-02-28T11:31:32.680" v="20" actId="14100"/>
          <ac:picMkLst>
            <pc:docMk/>
            <pc:sldMk cId="3299717301" sldId="2076137887"/>
            <ac:picMk id="15" creationId="{6C8A8D41-62D1-4CB0-989B-191248879F87}"/>
          </ac:picMkLst>
        </pc:picChg>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8" dt="2020-06-24T15:41:02.305" idx="4">
    <p:pos x="5410"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0-06-24T15:41:32.651" idx="5">
    <p:pos x="5410"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0-06-24T15:41:41.844" idx="6">
    <p:pos x="5356"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0-06-24T15:41:51.960" idx="7">
    <p:pos x="5760" y="162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dirty="0">
              <a:solidFill>
                <a:schemeClr val="bg1"/>
              </a:solidFill>
            </a:rPr>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solidFill>
                <a:schemeClr val="bg1"/>
              </a:solidFill>
            </a:rPr>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1">
            <a:lumMod val="50000"/>
          </a:schemeClr>
        </a:solidFill>
      </dgm:spPr>
      <dgm:t>
        <a:bodyPr/>
        <a:lstStyle/>
        <a:p>
          <a:r>
            <a:rPr lang="en-US" sz="1400" dirty="0">
              <a:solidFill>
                <a:schemeClr val="bg1"/>
              </a:solidFill>
            </a:rPr>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1">
            <a:lumMod val="50000"/>
          </a:schemeClr>
        </a:solidFill>
      </dgm:spPr>
      <dgm:t>
        <a:bodyPr/>
        <a:lstStyle/>
        <a:p>
          <a:r>
            <a:rPr lang="en-US" sz="140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1">
            <a:lumMod val="50000"/>
          </a:schemeClr>
        </a:solidFill>
      </dgm:spPr>
      <dgm:t>
        <a:bodyPr/>
        <a:lstStyle/>
        <a:p>
          <a:r>
            <a:rPr lang="en-US" sz="140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30937" custLinFactNeighborY="-8502">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chemeClr val="bg1">
            <a:lumMod val="85000"/>
          </a:schemeClr>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3_2" csCatId="accent3" phldr="1"/>
      <dgm:spPr/>
    </dgm:pt>
    <dgm:pt modelId="{ECE2B6BF-34D3-4AD5-A7DE-60DBDB84BEB0}">
      <dgm:prSet phldrT="[Text]" custT="1"/>
      <dgm:spPr>
        <a:solidFill>
          <a:srgbClr val="0071BC"/>
        </a:solidFill>
      </dgm:spPr>
      <dgm:t>
        <a:bodyPr/>
        <a:lstStyle/>
        <a:p>
          <a:r>
            <a:rPr lang="en-US" sz="1400" b="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b="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b="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0"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5. Nurture</a:t>
          </a:r>
        </a:p>
      </dsp:txBody>
      <dsp:txXfrm>
        <a:off x="250658" y="0"/>
        <a:ext cx="1421162" cy="501316"/>
      </dsp:txXfrm>
    </dsp:sp>
    <dsp:sp modelId="{782221C6-1BC7-4268-8008-6F7806055A7E}">
      <dsp:nvSpPr>
        <dsp:cNvPr id="0" name=""/>
        <dsp:cNvSpPr/>
      </dsp:nvSpPr>
      <dsp:spPr>
        <a:xfrm>
          <a:off x="173180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9/30/2020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9/30/2020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17</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19</a:t>
            </a:fld>
            <a:endParaRPr lang="en-US"/>
          </a:p>
        </p:txBody>
      </p:sp>
    </p:spTree>
    <p:extLst>
      <p:ext uri="{BB962C8B-B14F-4D97-AF65-F5344CB8AC3E}">
        <p14:creationId xmlns:p14="http://schemas.microsoft.com/office/powerpoint/2010/main" val="3204731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a:p>
        </p:txBody>
      </p:sp>
    </p:spTree>
    <p:extLst>
      <p:ext uri="{BB962C8B-B14F-4D97-AF65-F5344CB8AC3E}">
        <p14:creationId xmlns:p14="http://schemas.microsoft.com/office/powerpoint/2010/main" val="588953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22</a:t>
            </a:fld>
            <a:endParaRPr lang="en-US"/>
          </a:p>
        </p:txBody>
      </p:sp>
    </p:spTree>
    <p:extLst>
      <p:ext uri="{BB962C8B-B14F-4D97-AF65-F5344CB8AC3E}">
        <p14:creationId xmlns:p14="http://schemas.microsoft.com/office/powerpoint/2010/main" val="1832077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26</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92488" y="841375"/>
            <a:ext cx="3514725" cy="19764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Segoe UI"/>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427A7F7-BB1E-479D-AFAA-B52F4D0C99F2}" type="datetime8">
              <a:rPr lang="en-US">
                <a:solidFill>
                  <a:prstClr val="black"/>
                </a:solidFill>
                <a:latin typeface="Segoe UI"/>
              </a:rPr>
              <a:pPr defTabSz="931774">
                <a:defRPr/>
              </a:pPr>
              <a:t>9/30/2020 3:18 PM</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Segoe UI"/>
              </a:rPr>
              <a:pPr defTabSz="931774">
                <a:defRPr/>
              </a:pPr>
              <a:t>27</a:t>
            </a:fld>
            <a:endParaRPr lang="en-US">
              <a:solidFill>
                <a:prstClr val="black"/>
              </a:solidFill>
              <a:latin typeface="Segoe UI"/>
            </a:endParaRPr>
          </a:p>
        </p:txBody>
      </p:sp>
    </p:spTree>
    <p:extLst>
      <p:ext uri="{BB962C8B-B14F-4D97-AF65-F5344CB8AC3E}">
        <p14:creationId xmlns:p14="http://schemas.microsoft.com/office/powerpoint/2010/main" val="1816741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29</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36</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9/30/2020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9/30/2020</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39</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9/30/2020 3:18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6</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7</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Full Control: </a:t>
            </a:r>
            <a:r>
              <a:rPr lang="en-US" sz="900" dirty="0"/>
              <a:t>Power Platform APIs in an accessible connector interface, provide admin access to resources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Customization: </a:t>
            </a:r>
            <a:r>
              <a:rPr lang="en-US" sz="900" dirty="0"/>
              <a:t>Build the policies you need to implement administration + governance requirements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9/30/2020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3597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take the information from the management connectors and the Audit Logs and build your own dashboards to create a cross tenant dashboard, that uses the audit log together with information you have in your tenant to get an overview of all your apps, all your flows, all your makers and identify trends over time. The example here comes with the </a:t>
            </a:r>
            <a:r>
              <a:rPr lang="en-GB" dirty="0" err="1"/>
              <a:t>CoE</a:t>
            </a:r>
            <a:r>
              <a:rPr lang="en-GB" dirty="0"/>
              <a:t> Starter Kit, which will look into later. </a:t>
            </a:r>
          </a:p>
          <a:p>
            <a:r>
              <a:rPr lang="en-GB" dirty="0"/>
              <a:t>If you haven’t already looked at the starter kit, we really recommend you exploring it. Lots of partners and customers are getting a lot of value from it.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9/30/2020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0705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36377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7284947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28931498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0807440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48189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135805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37621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8184407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4060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685644"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368007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6665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6552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381137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6922791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58763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37780"/>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61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4109552608"/>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9073350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540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77433"/>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1603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4228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482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81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53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53564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78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9622699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82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7028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693089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21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21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65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256404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27529438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407324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9/30/2020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4334887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9/30/2020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32371391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image" Target="../media/image16.emf"/><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191912345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3" r:id="rId40"/>
    <p:sldLayoutId id="2147483974" r:id="rId41"/>
    <p:sldLayoutId id="2147484167" r:id="rId42"/>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7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comments" Target="../comments/comment4.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tmp"/></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68.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 Id="rId9" Type="http://schemas.openxmlformats.org/officeDocument/2006/relationships/image" Target="../media/image70.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41.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hyperlink" Target="https://aka.ms/powerappspowershell" TargetMode="External"/><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40.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35.emf"/><Relationship Id="rId4" Type="http://schemas.openxmlformats.org/officeDocument/2006/relationships/hyperlink" Target="https://aka.ms/ppac" TargetMode="External"/><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609874549"/>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1999418990"/>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0B6EFC1-03D9-4A03-9626-3A3D39E5107A}"/>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7D55F4-5536-4014-98E7-8E9D1C29ED6C}"/>
              </a:ext>
            </a:extLst>
          </p:cNvPr>
          <p:cNvSpPr>
            <a:spLocks noGrp="1"/>
          </p:cNvSpPr>
          <p:nvPr>
            <p:ph type="title"/>
          </p:nvPr>
        </p:nvSpPr>
        <p:spPr/>
        <p:txBody>
          <a:bodyPr/>
          <a:lstStyle/>
          <a:p>
            <a:r>
              <a:rPr lang="en-GB" dirty="0"/>
              <a:t>Cross Tenant Dashboard</a:t>
            </a:r>
          </a:p>
        </p:txBody>
      </p:sp>
      <p:sp>
        <p:nvSpPr>
          <p:cNvPr id="3" name="Content Placeholder 2">
            <a:extLst>
              <a:ext uri="{FF2B5EF4-FFF2-40B4-BE49-F238E27FC236}">
                <a16:creationId xmlns:a16="http://schemas.microsoft.com/office/drawing/2014/main" id="{1272ADBC-B3A7-44A9-B81B-48EE83D3627B}"/>
              </a:ext>
            </a:extLst>
          </p:cNvPr>
          <p:cNvSpPr>
            <a:spLocks noGrp="1"/>
          </p:cNvSpPr>
          <p:nvPr>
            <p:ph sz="quarter" idx="10"/>
          </p:nvPr>
        </p:nvSpPr>
        <p:spPr>
          <a:xfrm>
            <a:off x="441197" y="758398"/>
            <a:ext cx="8264129" cy="415498"/>
          </a:xfrm>
        </p:spPr>
        <p:txBody>
          <a:bodyPr/>
          <a:lstStyle/>
          <a:p>
            <a:r>
              <a:rPr lang="en-GB" sz="1500" dirty="0"/>
              <a:t>Build using the </a:t>
            </a:r>
            <a:r>
              <a:rPr lang="en-GB" sz="1500" dirty="0" err="1"/>
              <a:t>CoE</a:t>
            </a:r>
            <a:r>
              <a:rPr lang="en-GB" sz="1500" dirty="0"/>
              <a:t> Starter Kit backed by telemetry from the O365 Activity Logging capabilities</a:t>
            </a:r>
          </a:p>
        </p:txBody>
      </p:sp>
      <p:pic>
        <p:nvPicPr>
          <p:cNvPr id="5" name="Picture 4">
            <a:extLst>
              <a:ext uri="{FF2B5EF4-FFF2-40B4-BE49-F238E27FC236}">
                <a16:creationId xmlns:a16="http://schemas.microsoft.com/office/drawing/2014/main" id="{58D01210-0463-44DC-B349-5FC239CA394D}"/>
              </a:ext>
            </a:extLst>
          </p:cNvPr>
          <p:cNvPicPr>
            <a:picLocks noChangeAspect="1"/>
          </p:cNvPicPr>
          <p:nvPr/>
        </p:nvPicPr>
        <p:blipFill>
          <a:blip r:embed="rId3"/>
          <a:stretch>
            <a:fillRect/>
          </a:stretch>
        </p:blipFill>
        <p:spPr>
          <a:xfrm>
            <a:off x="438674" y="1064535"/>
            <a:ext cx="7086600" cy="3901450"/>
          </a:xfrm>
          <a:prstGeom prst="rect">
            <a:avLst/>
          </a:prstGeom>
        </p:spPr>
      </p:pic>
      <p:sp>
        <p:nvSpPr>
          <p:cNvPr id="4" name="Diamond 164">
            <a:extLst>
              <a:ext uri="{FF2B5EF4-FFF2-40B4-BE49-F238E27FC236}">
                <a16:creationId xmlns:a16="http://schemas.microsoft.com/office/drawing/2014/main" id="{36D69386-81DA-476A-82D3-C75D74EE4195}"/>
              </a:ext>
            </a:extLst>
          </p:cNvPr>
          <p:cNvSpPr/>
          <p:nvPr/>
        </p:nvSpPr>
        <p:spPr bwMode="auto">
          <a:xfrm>
            <a:off x="7955425" y="-69565"/>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cap="flat" cmpd="sng" algn="ctr">
            <a:solidFill>
              <a:srgbClr val="742774"/>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294365F7-70F0-4DE2-82F7-18859A53626E}"/>
              </a:ext>
            </a:extLst>
          </p:cNvPr>
          <p:cNvSpPr/>
          <p:nvPr/>
        </p:nvSpPr>
        <p:spPr bwMode="auto">
          <a:xfrm>
            <a:off x="8947561" y="76129"/>
            <a:ext cx="392879" cy="533543"/>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5407477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a:t>Monitoring Capacity &amp; Why is it important?</a:t>
            </a:r>
          </a:p>
        </p:txBody>
      </p:sp>
      <p:grpSp>
        <p:nvGrpSpPr>
          <p:cNvPr id="28" name="Group 27" descr="Monitoring Storage Capacity Report (Header)&#10;Storage Capacity entitlements and usage &#10;for database, file and log capacity">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descr="When 1GB of database capacity available&#10;No separate license for prod/non-prod environments&#10;">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grpSp>
        <p:nvGrpSpPr>
          <p:cNvPr id="27" name="Group 26" descr="Increased Storage (Header)&#10;File/Log capacity frees up database capacity. 4tb size limit does not apply to File/Log capacity">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pic>
        <p:nvPicPr>
          <p:cNvPr id="4" name="Picture 3" descr="Power Platform Admin Center - Screenshot">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406474"/>
            <a:ext cx="4372495" cy="3235730"/>
          </a:xfrm>
          <a:prstGeom prst="rect">
            <a:avLst/>
          </a:prstGeom>
          <a:ln>
            <a:solidFill>
              <a:schemeClr val="tx1"/>
            </a:solidFill>
          </a:ln>
        </p:spPr>
      </p:pic>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p:txBody>
          <a:bodyPr/>
          <a:lstStyle/>
          <a:p>
            <a:pPr defTabSz="685775">
              <a:defRPr/>
            </a:pPr>
            <a:r>
              <a:rPr lang="en-US">
                <a:solidFill>
                  <a:srgbClr val="505050">
                    <a:tint val="75000"/>
                  </a:srgbClr>
                </a:solidFill>
                <a:latin typeface="Segoe UI"/>
              </a:rPr>
              <a:t>© Microsoft Corporation                                                                                  								                      Dynamics 365 </a:t>
            </a:r>
          </a:p>
        </p:txBody>
      </p:sp>
      <p:sp>
        <p:nvSpPr>
          <p:cNvPr id="3" name="Rectangle 2">
            <a:extLst>
              <a:ext uri="{FF2B5EF4-FFF2-40B4-BE49-F238E27FC236}">
                <a16:creationId xmlns:a16="http://schemas.microsoft.com/office/drawing/2014/main" id="{FFD30836-879D-422D-B9D2-465EB6E09DCB}"/>
              </a:ext>
              <a:ext uri="{C183D7F6-B498-43B3-948B-1728B52AA6E4}">
                <adec:decorative xmlns:adec="http://schemas.microsoft.com/office/drawing/2017/decorative" val="1"/>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88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New Capacity report</a:t>
            </a:r>
          </a:p>
        </p:txBody>
      </p:sp>
      <p:pic>
        <p:nvPicPr>
          <p:cNvPr id="9" name="Picture Placeholder 8" descr="Power Platform Admin Center, Help + Support Highlighted - Screenshot">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45" b="-1038"/>
          <a:stretch/>
        </p:blipFill>
        <p:spPr>
          <a:xfrm>
            <a:off x="1736863" y="1157591"/>
            <a:ext cx="5759063" cy="3317131"/>
          </a:xfrm>
        </p:spPr>
      </p:pic>
      <p:sp>
        <p:nvSpPr>
          <p:cNvPr id="5" name="Rectangle 4" descr="Emphasize &quot;Help and Support&quot; on Screenshot.">
            <a:extLst>
              <a:ext uri="{FF2B5EF4-FFF2-40B4-BE49-F238E27FC236}">
                <a16:creationId xmlns:a16="http://schemas.microsoft.com/office/drawing/2014/main" id="{629DF070-A080-429F-9159-C7D012F39479}"/>
              </a:ext>
            </a:extLst>
          </p:cNvPr>
          <p:cNvSpPr/>
          <p:nvPr/>
        </p:nvSpPr>
        <p:spPr bwMode="auto">
          <a:xfrm>
            <a:off x="1736863" y="2571750"/>
            <a:ext cx="914537" cy="12556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Tree>
    <p:extLst>
      <p:ext uri="{BB962C8B-B14F-4D97-AF65-F5344CB8AC3E}">
        <p14:creationId xmlns:p14="http://schemas.microsoft.com/office/powerpoint/2010/main" val="93723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4" name="Picture Placeholder 3">
            <a:extLst>
              <a:ext uri="{FF2B5EF4-FFF2-40B4-BE49-F238E27FC236}">
                <a16:creationId xmlns:a16="http://schemas.microsoft.com/office/drawing/2014/main" id="{53B4BCFC-3F38-4ED2-AA55-CBFD649522AA}"/>
              </a:ext>
              <a:ext uri="{C183D7F6-B498-43B3-948B-1728B52AA6E4}">
                <adec:decorative xmlns:adec="http://schemas.microsoft.com/office/drawing/2017/decorative" val="1"/>
              </a:ext>
            </a:extLst>
          </p:cNvPr>
          <p:cNvSpPr>
            <a:spLocks noGrp="1"/>
          </p:cNvSpPr>
          <p:nvPr>
            <p:ph type="pic" sz="quarter" idx="12"/>
          </p:nvPr>
        </p:nvSpPr>
        <p:spPr/>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 uri="{C183D7F6-B498-43B3-948B-1728B52AA6E4}">
                <adec:decorative xmlns:adec="http://schemas.microsoft.com/office/drawing/2017/decorative" val="1"/>
              </a:ext>
            </a:extLst>
          </p:cNvPr>
          <p:cNvSpPr/>
          <p:nvPr/>
        </p:nvSpPr>
        <p:spPr bwMode="auto">
          <a:xfrm>
            <a:off x="6097632" y="2248669"/>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Power platform admin center database capacity from user licensees - Screenshot">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1" y="1208537"/>
            <a:ext cx="5812480" cy="3193670"/>
          </a:xfrm>
          <a:prstGeom prst="rect">
            <a:avLst/>
          </a:prstGeom>
        </p:spPr>
      </p:pic>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 uri="{C183D7F6-B498-43B3-948B-1728B52AA6E4}">
                <adec:decorative xmlns:adec="http://schemas.microsoft.com/office/drawing/2017/decorative" val="1"/>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Database capacity entitlements </a:t>
            </a:r>
          </a:p>
        </p:txBody>
      </p:sp>
      <p:pic>
        <p:nvPicPr>
          <p:cNvPr id="15" name="Picture Placeholder 7" descr="Power Platform Admin Center Capacity screen - screenshot&#10;">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34727" y="1153379"/>
            <a:ext cx="5874545" cy="3303985"/>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6508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Database capacity entitlements  </a:t>
            </a:r>
          </a:p>
        </p:txBody>
      </p:sp>
      <p:sp>
        <p:nvSpPr>
          <p:cNvPr id="4" name="Picture Placeholder 3">
            <a:extLst>
              <a:ext uri="{FF2B5EF4-FFF2-40B4-BE49-F238E27FC236}">
                <a16:creationId xmlns:a16="http://schemas.microsoft.com/office/drawing/2014/main" id="{1ECF39E0-63E0-48E2-8172-148E10359655}"/>
              </a:ext>
              <a:ext uri="{C183D7F6-B498-43B3-948B-1728B52AA6E4}">
                <adec:decorative xmlns:adec="http://schemas.microsoft.com/office/drawing/2017/decorative" val="1"/>
              </a:ext>
            </a:extLst>
          </p:cNvPr>
          <p:cNvSpPr>
            <a:spLocks noGrp="1"/>
          </p:cNvSpPr>
          <p:nvPr>
            <p:ph type="pic" sz="quarter" idx="12"/>
          </p:nvPr>
        </p:nvSpPr>
        <p:spPr/>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 uri="{C183D7F6-B498-43B3-948B-1728B52AA6E4}">
                <adec:decorative xmlns:adec="http://schemas.microsoft.com/office/drawing/2017/decorative" val="1"/>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 uri="{C183D7F6-B498-43B3-948B-1728B52AA6E4}">
                <adec:decorative xmlns:adec="http://schemas.microsoft.com/office/drawing/2017/decorative" val="1"/>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Placeholder 6" descr="Capacity Report - Screenshot">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p:txBody>
          <a:bodyPr/>
          <a:lstStyle/>
          <a:p>
            <a:r>
              <a:rPr lang="en-US" dirty="0"/>
              <a:t>Power Apps Admin Analytics (Canvas Apps)</a:t>
            </a:r>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Active User  </a:t>
            </a:r>
          </a:p>
          <a:p>
            <a:pPr marL="942963" lvl="2" indent="-257175" defTabSz="685775">
              <a:buFont typeface="Courier New" panose="02070309020205020404" pitchFamily="49" charset="0"/>
              <a:buChar char="o"/>
            </a:pPr>
            <a:r>
              <a:rPr lang="en-US" sz="900" dirty="0">
                <a:solidFill>
                  <a:srgbClr val="000000"/>
                </a:solidFill>
              </a:rPr>
              <a:t>How many users are using the app</a:t>
            </a:r>
          </a:p>
          <a:p>
            <a:pPr marL="942963" lvl="2" indent="-257175" defTabSz="685775">
              <a:buFont typeface="Courier New" panose="02070309020205020404" pitchFamily="49" charset="0"/>
              <a:buChar char="o"/>
            </a:pPr>
            <a:r>
              <a:rPr lang="en-US" sz="900" dirty="0">
                <a:solidFill>
                  <a:srgbClr val="000000"/>
                </a:solidFill>
              </a:rPr>
              <a:t>Daily active usage</a:t>
            </a:r>
          </a:p>
          <a:p>
            <a:pPr marL="685788" lvl="2" defTabSz="685775"/>
            <a:endParaRPr lang="en-US" sz="1200" dirty="0">
              <a:solidFill>
                <a:srgbClr val="000000"/>
              </a:solidFill>
            </a:endParaRPr>
          </a:p>
          <a:p>
            <a:pPr marL="600075" lvl="1" indent="-257175" defTabSz="685775">
              <a:buFont typeface="Courier New" panose="02070309020205020404" pitchFamily="49" charset="0"/>
              <a:buChar char="o"/>
            </a:pPr>
            <a:r>
              <a:rPr lang="en-US" sz="1200" dirty="0">
                <a:solidFill>
                  <a:srgbClr val="000000"/>
                </a:solidFill>
              </a:rPr>
              <a:t>Location  </a:t>
            </a:r>
          </a:p>
          <a:p>
            <a:pPr marL="942963" lvl="2" indent="-257175" defTabSz="685775">
              <a:buFont typeface="Courier New" panose="02070309020205020404" pitchFamily="49" charset="0"/>
              <a:buChar char="o"/>
            </a:pPr>
            <a:r>
              <a:rPr lang="en-US" sz="900" dirty="0">
                <a:solidFill>
                  <a:srgbClr val="000000"/>
                </a:solidFill>
              </a:rPr>
              <a:t>Where is the usage of apps</a:t>
            </a:r>
          </a:p>
          <a:p>
            <a:pPr marL="942963" lvl="2" indent="-257175" defTabSz="685775">
              <a:buFont typeface="Courier New" panose="02070309020205020404" pitchFamily="49" charset="0"/>
              <a:buChar char="o"/>
            </a:pPr>
            <a:r>
              <a:rPr lang="en-US" sz="900" dirty="0">
                <a:solidFill>
                  <a:srgbClr val="000000"/>
                </a:solidFill>
              </a:rPr>
              <a:t>Drill down by country</a:t>
            </a:r>
            <a:endParaRPr lang="en-US" sz="1200" dirty="0">
              <a:solidFill>
                <a:srgbClr val="000000"/>
              </a:solidFill>
            </a:endParaRPr>
          </a:p>
        </p:txBody>
      </p:sp>
      <p:grpSp>
        <p:nvGrpSpPr>
          <p:cNvPr id="7" name="Group 6" descr="Adoption Graphic">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descr="Usage Graphic">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descr="Health Graphic">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App usage  </a:t>
            </a:r>
          </a:p>
          <a:p>
            <a:pPr marL="942963" lvl="2" indent="-257175" defTabSz="685775">
              <a:buFont typeface="Courier New" panose="02070309020205020404" pitchFamily="49" charset="0"/>
              <a:buChar char="o"/>
            </a:pPr>
            <a:r>
              <a:rPr lang="en-US" sz="900" dirty="0">
                <a:solidFill>
                  <a:srgbClr val="000000"/>
                </a:solidFill>
              </a:rPr>
              <a:t>App launches across device platform</a:t>
            </a:r>
          </a:p>
          <a:p>
            <a:pPr marL="942963" lvl="2" indent="-257175" defTabSz="685775">
              <a:buFont typeface="Courier New" panose="02070309020205020404" pitchFamily="49" charset="0"/>
              <a:buChar char="o"/>
            </a:pPr>
            <a:r>
              <a:rPr lang="en-US" sz="900" dirty="0">
                <a:solidFill>
                  <a:srgbClr val="000000"/>
                </a:solidFill>
              </a:rPr>
              <a:t>App launches across player version</a:t>
            </a:r>
          </a:p>
          <a:p>
            <a:pPr marL="600075" lvl="1" indent="-257175" defTabSz="685775">
              <a:buFont typeface="Courier New" panose="02070309020205020404" pitchFamily="49" charset="0"/>
              <a:buChar char="o"/>
            </a:pPr>
            <a:endParaRPr lang="en-US" sz="1200" dirty="0">
              <a:solidFill>
                <a:srgbClr val="000000"/>
              </a:solidFill>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Service Performance </a:t>
            </a:r>
          </a:p>
          <a:p>
            <a:pPr marL="942963" lvl="2" indent="-257175" defTabSz="685775">
              <a:buFont typeface="Courier New" panose="02070309020205020404" pitchFamily="49" charset="0"/>
              <a:buChar char="o"/>
            </a:pPr>
            <a:r>
              <a:rPr lang="en-US" sz="900" dirty="0">
                <a:solidFill>
                  <a:srgbClr val="000000"/>
                </a:solidFill>
              </a:rPr>
              <a:t>Best performing service</a:t>
            </a:r>
          </a:p>
          <a:p>
            <a:pPr marL="942963" lvl="2" indent="-257175" defTabSz="685775">
              <a:buFont typeface="Courier New" panose="02070309020205020404" pitchFamily="49" charset="0"/>
              <a:buChar char="o"/>
            </a:pPr>
            <a:r>
              <a:rPr lang="en-US" sz="900" dirty="0">
                <a:solidFill>
                  <a:srgbClr val="000000"/>
                </a:solidFill>
              </a:rPr>
              <a:t>Least performing service</a:t>
            </a:r>
          </a:p>
          <a:p>
            <a:pPr marL="942963" lvl="2" indent="-257175" defTabSz="685775">
              <a:buFont typeface="Courier New" panose="02070309020205020404" pitchFamily="49" charset="0"/>
              <a:buChar char="o"/>
            </a:pPr>
            <a:r>
              <a:rPr lang="en-US" sz="900" dirty="0">
                <a:solidFill>
                  <a:srgbClr val="000000"/>
                </a:solidFill>
              </a:rPr>
              <a:t>Service response time</a:t>
            </a:r>
          </a:p>
          <a:p>
            <a:pPr marL="942963" lvl="2" indent="-257175" defTabSz="685775">
              <a:buFont typeface="Courier New" panose="02070309020205020404" pitchFamily="49" charset="0"/>
              <a:buChar char="o"/>
            </a:pPr>
            <a:r>
              <a:rPr lang="en-US" sz="900" dirty="0">
                <a:solidFill>
                  <a:srgbClr val="000000"/>
                </a:solidFill>
              </a:rPr>
              <a:t>And more</a:t>
            </a:r>
          </a:p>
          <a:p>
            <a:pPr marL="942963" lvl="2" indent="-257175" defTabSz="685775">
              <a:buFont typeface="Courier New" panose="02070309020205020404" pitchFamily="49" charset="0"/>
              <a:buChar char="o"/>
            </a:pPr>
            <a:endParaRPr lang="en-US" sz="900" dirty="0">
              <a:solidFill>
                <a:srgbClr val="000000"/>
              </a:solidFill>
            </a:endParaRPr>
          </a:p>
          <a:p>
            <a:pPr marL="600075" lvl="1" indent="-257175" defTabSz="685775">
              <a:buFont typeface="Courier New" panose="02070309020205020404" pitchFamily="49" charset="0"/>
              <a:buChar char="o"/>
            </a:pPr>
            <a:r>
              <a:rPr lang="en-US" sz="1200" dirty="0">
                <a:solidFill>
                  <a:srgbClr val="000000"/>
                </a:solidFill>
              </a:rPr>
              <a:t>Error reporting  </a:t>
            </a:r>
          </a:p>
          <a:p>
            <a:pPr marL="942963" lvl="2" indent="-257175" defTabSz="685775">
              <a:buFont typeface="Courier New" panose="02070309020205020404" pitchFamily="49" charset="0"/>
              <a:buChar char="o"/>
            </a:pPr>
            <a:r>
              <a:rPr lang="en-US" sz="900" dirty="0">
                <a:solidFill>
                  <a:srgbClr val="000000"/>
                </a:solidFill>
              </a:rPr>
              <a:t>Apps by toast error count</a:t>
            </a:r>
          </a:p>
          <a:p>
            <a:pPr marL="942963" lvl="2" indent="-257175" defTabSz="685775">
              <a:buFont typeface="Courier New" panose="02070309020205020404" pitchFamily="49" charset="0"/>
              <a:buChar char="o"/>
            </a:pPr>
            <a:r>
              <a:rPr lang="en-US" sz="900" dirty="0">
                <a:solidFill>
                  <a:srgbClr val="000000"/>
                </a:solidFill>
              </a:rPr>
              <a:t>Toast error trend</a:t>
            </a:r>
          </a:p>
          <a:p>
            <a:pPr marL="942963" lvl="2" indent="-257175" defTabSz="685775">
              <a:buFont typeface="Courier New" panose="02070309020205020404" pitchFamily="49" charset="0"/>
              <a:buChar char="o"/>
            </a:pPr>
            <a:r>
              <a:rPr lang="en-US" sz="900" dirty="0">
                <a:solidFill>
                  <a:srgbClr val="000000"/>
                </a:solidFill>
              </a:rPr>
              <a:t>Error breakdown by http status</a:t>
            </a:r>
          </a:p>
          <a:p>
            <a:pPr marL="942963" lvl="2" indent="-257175" defTabSz="685775">
              <a:buFont typeface="Courier New" panose="02070309020205020404" pitchFamily="49" charset="0"/>
              <a:buChar char="o"/>
            </a:pPr>
            <a:endParaRPr lang="en-US" sz="1200" dirty="0">
              <a:solidFill>
                <a:srgbClr val="000000"/>
              </a:solidFill>
            </a:endParaRPr>
          </a:p>
        </p:txBody>
      </p:sp>
    </p:spTree>
    <p:extLst>
      <p:ext uri="{BB962C8B-B14F-4D97-AF65-F5344CB8AC3E}">
        <p14:creationId xmlns:p14="http://schemas.microsoft.com/office/powerpoint/2010/main" val="9944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FFA4-C29F-4830-AFD4-24F321D5C2A1}"/>
              </a:ext>
            </a:extLst>
          </p:cNvPr>
          <p:cNvSpPr>
            <a:spLocks noGrp="1"/>
          </p:cNvSpPr>
          <p:nvPr>
            <p:ph type="title"/>
          </p:nvPr>
        </p:nvSpPr>
        <p:spPr>
          <a:xfrm>
            <a:off x="228600" y="-731520"/>
            <a:ext cx="8686800" cy="731520"/>
          </a:xfrm>
        </p:spPr>
        <p:txBody>
          <a:bodyPr vert="horz" wrap="square" lIns="0" tIns="45720" rIns="0" bIns="45720" rtlCol="0" anchor="b">
            <a:noAutofit/>
          </a:bodyPr>
          <a:lstStyle/>
          <a:p>
            <a:r>
              <a:rPr lang="en-US" dirty="0"/>
              <a:t>Power Platform Usage</a:t>
            </a:r>
          </a:p>
        </p:txBody>
      </p:sp>
      <p:pic>
        <p:nvPicPr>
          <p:cNvPr id="14" name="Picture 13" descr="Power Platform Admin Center - Screenshot">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a:ln>
            <a:solidFill>
              <a:schemeClr val="tx1"/>
            </a:solidFill>
          </a:ln>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p:txBody>
          <a:bodyPr/>
          <a:lstStyle/>
          <a:p>
            <a:r>
              <a:rPr lang="en-US" dirty="0"/>
              <a:t>Common Data Service Admin Analytics </a:t>
            </a:r>
          </a:p>
        </p:txBody>
      </p:sp>
      <p:grpSp>
        <p:nvGrpSpPr>
          <p:cNvPr id="3" name="Group 2" descr="Adoption Graphic">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4" name="TextBox 3">
            <a:extLst>
              <a:ext uri="{FF2B5EF4-FFF2-40B4-BE49-F238E27FC236}">
                <a16:creationId xmlns:a16="http://schemas.microsoft.com/office/drawing/2014/main" id="{FC93A8B2-26BB-4190-AC0B-B1F48AE61654}"/>
              </a:ext>
            </a:extLst>
          </p:cNvPr>
          <p:cNvSpPr txBox="1"/>
          <p:nvPr/>
        </p:nvSpPr>
        <p:spPr>
          <a:xfrm>
            <a:off x="435133" y="257175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#of Active users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Active user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Top active users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Mode of access</a:t>
            </a:r>
          </a:p>
          <a:p>
            <a:pPr marL="942963" lvl="2" indent="-257175" defTabSz="685775">
              <a:buFont typeface="Courier New" panose="02070309020205020404" pitchFamily="49" charset="0"/>
              <a:buChar char="o"/>
            </a:pPr>
            <a:r>
              <a:rPr lang="en-US" sz="1200" dirty="0">
                <a:solidFill>
                  <a:srgbClr val="000000"/>
                </a:solidFill>
                <a:latin typeface="Segoe UI"/>
              </a:rPr>
              <a:t>By OS</a:t>
            </a:r>
          </a:p>
          <a:p>
            <a:pPr marL="942963" lvl="2" indent="-257175" defTabSz="685775">
              <a:buFont typeface="Courier New" panose="02070309020205020404" pitchFamily="49" charset="0"/>
              <a:buChar char="o"/>
            </a:pPr>
            <a:r>
              <a:rPr lang="en-US" sz="1200" dirty="0">
                <a:solidFill>
                  <a:srgbClr val="000000"/>
                </a:solidFill>
                <a:latin typeface="Segoe UI"/>
              </a:rPr>
              <a:t>Device type</a:t>
            </a:r>
          </a:p>
          <a:p>
            <a:pPr marL="942963" lvl="2" indent="-257175" defTabSz="685775">
              <a:buFont typeface="Courier New" panose="02070309020205020404" pitchFamily="49" charset="0"/>
              <a:buChar char="o"/>
            </a:pPr>
            <a:r>
              <a:rPr lang="en-US" sz="1200" dirty="0">
                <a:solidFill>
                  <a:srgbClr val="000000"/>
                </a:solidFill>
                <a:latin typeface="Segoe UI"/>
              </a:rPr>
              <a:t>Browser</a:t>
            </a:r>
          </a:p>
          <a:p>
            <a:pPr marL="942963" lvl="2" indent="-257175" defTabSz="685775">
              <a:buFont typeface="Courier New" panose="02070309020205020404" pitchFamily="49" charset="0"/>
              <a:buChar char="o"/>
            </a:pPr>
            <a:r>
              <a:rPr lang="en-US" sz="1200" dirty="0">
                <a:solidFill>
                  <a:srgbClr val="000000"/>
                </a:solidFill>
                <a:latin typeface="Segoe UI"/>
              </a:rPr>
              <a:t>And more</a:t>
            </a:r>
          </a:p>
          <a:p>
            <a:pPr marL="342900" lvl="1" defTabSz="685775"/>
            <a:endParaRPr lang="en-US" sz="1200" dirty="0">
              <a:solidFill>
                <a:srgbClr val="000000"/>
              </a:solidFill>
              <a:latin typeface="Segoe UI"/>
            </a:endParaRPr>
          </a:p>
        </p:txBody>
      </p:sp>
      <p:grpSp>
        <p:nvGrpSpPr>
          <p:cNvPr id="5" name="Group 4" descr="Usage Graphic">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4" name="TextBox 23">
            <a:extLst>
              <a:ext uri="{FF2B5EF4-FFF2-40B4-BE49-F238E27FC236}">
                <a16:creationId xmlns:a16="http://schemas.microsoft.com/office/drawing/2014/main" id="{FB33E03F-9DEE-4A52-AC2B-14FD1CAF3538}"/>
              </a:ext>
            </a:extLst>
          </p:cNvPr>
          <p:cNvSpPr txBox="1"/>
          <p:nvPr/>
        </p:nvSpPr>
        <p:spPr>
          <a:xfrm>
            <a:off x="3350779" y="257175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System jobs, Plug-in’s and API call usage</a:t>
            </a:r>
          </a:p>
        </p:txBody>
      </p:sp>
      <p:grpSp>
        <p:nvGrpSpPr>
          <p:cNvPr id="22" name="Group 21" descr="Health Graphic">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5" y="2525583"/>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System jobs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Throughput</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r>
              <a:rPr lang="en-US" sz="900" dirty="0">
                <a:solidFill>
                  <a:srgbClr val="000000"/>
                </a:solidFill>
                <a:latin typeface="Segoe UI"/>
              </a:rPr>
              <a:t>Backlog</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Plug-in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Execution time</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API calls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Most used </a:t>
            </a:r>
            <a:r>
              <a:rPr lang="en-US" sz="900" dirty="0" err="1">
                <a:solidFill>
                  <a:srgbClr val="000000"/>
                </a:solidFill>
                <a:latin typeface="Segoe UI"/>
              </a:rPr>
              <a:t>Api’s</a:t>
            </a:r>
            <a:endParaRPr lang="en-US" sz="900" dirty="0">
              <a:solidFill>
                <a:srgbClr val="000000"/>
              </a:solidFill>
              <a:latin typeface="Segoe UI"/>
            </a:endParaRPr>
          </a:p>
          <a:p>
            <a:pPr marL="942963" lvl="2" indent="-257175" defTabSz="685775">
              <a:buFont typeface="Courier New" panose="02070309020205020404" pitchFamily="49" charset="0"/>
              <a:buChar char="o"/>
            </a:pPr>
            <a:r>
              <a:rPr lang="en-US" sz="900" dirty="0">
                <a:solidFill>
                  <a:srgbClr val="000000"/>
                </a:solidFill>
                <a:latin typeface="Segoe UI"/>
              </a:rPr>
              <a:t>Top failures</a:t>
            </a:r>
          </a:p>
        </p:txBody>
      </p:sp>
    </p:spTree>
    <p:extLst>
      <p:ext uri="{BB962C8B-B14F-4D97-AF65-F5344CB8AC3E}">
        <p14:creationId xmlns:p14="http://schemas.microsoft.com/office/powerpoint/2010/main" val="49595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1272-EA6C-474D-BE77-A3AB1664F538}"/>
              </a:ext>
            </a:extLst>
          </p:cNvPr>
          <p:cNvSpPr>
            <a:spLocks noGrp="1"/>
          </p:cNvSpPr>
          <p:nvPr>
            <p:ph type="title" idx="4294967295"/>
          </p:nvPr>
        </p:nvSpPr>
        <p:spPr>
          <a:xfrm>
            <a:off x="341996" y="-610364"/>
            <a:ext cx="8479852" cy="610364"/>
          </a:xfrm>
        </p:spPr>
        <p:txBody>
          <a:bodyPr vert="horz" wrap="square" lIns="0" tIns="91440" rIns="146304" bIns="91440" rtlCol="0" anchor="b">
            <a:noAutofit/>
          </a:bodyPr>
          <a:lstStyle/>
          <a:p>
            <a:r>
              <a:rPr lang="en-US" dirty="0"/>
              <a:t>Admin Center CDS Usage Reporting</a:t>
            </a:r>
          </a:p>
        </p:txBody>
      </p:sp>
      <p:pic>
        <p:nvPicPr>
          <p:cNvPr id="9" name="Picture 8" descr="Power Platform Admin Center, Common Data Service for Apps analytics - Screenshot">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633016" y="50800"/>
            <a:ext cx="7877968" cy="5041900"/>
          </a:xfrm>
          <a:prstGeom prst="rect">
            <a:avLst/>
          </a:prstGeom>
          <a:noFill/>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113339"/>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890386" y="1888078"/>
          <a:ext cx="7302424" cy="1874472"/>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Define your environment strategy and security roles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Review out-of-box analytics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r>
                        <a:rPr lang="en-US" sz="1100" dirty="0">
                          <a:solidFill>
                            <a:schemeClr val="tx1"/>
                          </a:solidFill>
                        </a:rPr>
                        <a:t>Automate policies using management connectors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88000">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data loss prevention policies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dirty="0">
                          <a:solidFill>
                            <a:schemeClr val="tx1"/>
                          </a:solidFill>
                        </a:rPr>
                        <a:t>Configure audit logs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Leverage admin PowerShell or admin APIs for automation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88000">
                <a:tc>
                  <a:txBody>
                    <a:bodyPr/>
                    <a:lstStyle/>
                    <a:p>
                      <a:pPr marL="171450" indent="-171450">
                        <a:buFont typeface="Wingdings" panose="05000000000000000000" pitchFamily="2" charset="2"/>
                        <a:buChar char="ü"/>
                      </a:pPr>
                      <a:r>
                        <a:rPr lang="en-US" sz="1100">
                          <a:solidFill>
                            <a:schemeClr val="tx1"/>
                          </a:solidFill>
                        </a:rPr>
                        <a:t>Configure data gateways and tenant isolation</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100">
                          <a:solidFill>
                            <a:schemeClr val="tx1"/>
                          </a:solidFill>
                        </a:rPr>
                        <a:t>Extract telemetry for ad-hoc reporting</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288000">
                <a:tc>
                  <a:txBody>
                    <a:bodyPr/>
                    <a:lstStyle/>
                    <a:p>
                      <a:pPr marL="171450" indent="-171450">
                        <a:buFont typeface="Wingdings" panose="05000000000000000000" pitchFamily="2" charset="2"/>
                        <a:buChar char="ü"/>
                      </a:pPr>
                      <a:r>
                        <a:rPr lang="en-US" sz="1100">
                          <a:solidFill>
                            <a:schemeClr val="tx1"/>
                          </a:solidFill>
                        </a:rPr>
                        <a:t>Set up shared user productivity environments</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ü"/>
                      </a:pPr>
                      <a:endParaRPr lang="en-US" sz="110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9066944"/>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727447929"/>
              </p:ext>
            </p:extLst>
          </p:nvPr>
        </p:nvGraphicFramePr>
        <p:xfrm>
          <a:off x="597955" y="1111666"/>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422765"/>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2468" y="369733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1352860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idx="4294967295"/>
          </p:nvPr>
        </p:nvSpPr>
        <p:spPr>
          <a:xfrm>
            <a:off x="663575" y="465138"/>
            <a:ext cx="8480425" cy="307975"/>
          </a:xfrm>
        </p:spPr>
        <p:txBody>
          <a:bodyPr/>
          <a:lstStyle/>
          <a:p>
            <a:r>
              <a:rPr lang="en-US" dirty="0"/>
              <a:t>Power Automate Environment Admin Analytics </a:t>
            </a:r>
          </a:p>
        </p:txBody>
      </p:sp>
      <p:grpSp>
        <p:nvGrpSpPr>
          <p:cNvPr id="3" name="Group 2" descr="Adoption Graphic">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4" name="TextBox 3">
            <a:extLst>
              <a:ext uri="{FF2B5EF4-FFF2-40B4-BE49-F238E27FC236}">
                <a16:creationId xmlns:a16="http://schemas.microsoft.com/office/drawing/2014/main" id="{FC93A8B2-26BB-4190-AC0B-B1F48AE61654}"/>
              </a:ext>
            </a:extLst>
          </p:cNvPr>
          <p:cNvSpPr txBox="1"/>
          <p:nvPr/>
        </p:nvSpPr>
        <p:spPr>
          <a:xfrm>
            <a:off x="463889" y="2571750"/>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Types of flows created</a:t>
            </a:r>
          </a:p>
          <a:p>
            <a:pPr marL="942963" lvl="2" indent="-257175" defTabSz="685775">
              <a:buFont typeface="Courier New" panose="02070309020205020404" pitchFamily="49" charset="0"/>
              <a:buChar char="o"/>
            </a:pPr>
            <a:r>
              <a:rPr lang="en-US" sz="900" dirty="0">
                <a:solidFill>
                  <a:srgbClr val="000000"/>
                </a:solidFill>
                <a:latin typeface="Segoe UI"/>
              </a:rPr>
              <a:t>Button click</a:t>
            </a:r>
          </a:p>
          <a:p>
            <a:pPr marL="942963" lvl="2" indent="-257175" defTabSz="685775">
              <a:buFont typeface="Courier New" panose="02070309020205020404" pitchFamily="49" charset="0"/>
              <a:buChar char="o"/>
            </a:pPr>
            <a:r>
              <a:rPr lang="en-US" sz="900" dirty="0">
                <a:solidFill>
                  <a:srgbClr val="000000"/>
                </a:solidFill>
                <a:latin typeface="Segoe UI"/>
              </a:rPr>
              <a:t>Scheduled </a:t>
            </a:r>
          </a:p>
          <a:p>
            <a:pPr marL="942963" lvl="2" indent="-257175" defTabSz="685775">
              <a:buFont typeface="Courier New" panose="02070309020205020404" pitchFamily="49" charset="0"/>
              <a:buChar char="o"/>
            </a:pPr>
            <a:r>
              <a:rPr lang="en-US" sz="900" dirty="0">
                <a:solidFill>
                  <a:srgbClr val="000000"/>
                </a:solidFill>
                <a:latin typeface="Segoe UI"/>
              </a:rPr>
              <a:t>System events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Created flow list view</a:t>
            </a:r>
          </a:p>
          <a:p>
            <a:pPr marL="342900" lvl="1" defTabSz="685775"/>
            <a:endParaRPr lang="en-US" sz="1200" dirty="0">
              <a:solidFill>
                <a:srgbClr val="000000"/>
              </a:solidFill>
              <a:latin typeface="Segoe UI"/>
            </a:endParaRPr>
          </a:p>
        </p:txBody>
      </p:sp>
      <p:grpSp>
        <p:nvGrpSpPr>
          <p:cNvPr id="5" name="Group 4" descr="Usage Graphic">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4" name="TextBox 23">
            <a:extLst>
              <a:ext uri="{FF2B5EF4-FFF2-40B4-BE49-F238E27FC236}">
                <a16:creationId xmlns:a16="http://schemas.microsoft.com/office/drawing/2014/main" id="{FB33E03F-9DEE-4A52-AC2B-14FD1CAF3538}"/>
              </a:ext>
            </a:extLst>
          </p:cNvPr>
          <p:cNvSpPr txBox="1"/>
          <p:nvPr/>
        </p:nvSpPr>
        <p:spPr>
          <a:xfrm>
            <a:off x="3282632" y="257175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Run metrics - </a:t>
            </a:r>
            <a:r>
              <a:rPr lang="en-US" sz="900" dirty="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 trend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Connectors by runs, # connections, flows involved and drill down on flows</a:t>
            </a:r>
          </a:p>
        </p:txBody>
      </p:sp>
      <p:grpSp>
        <p:nvGrpSpPr>
          <p:cNvPr id="22" name="Group 21" descr="Health Graphic">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571750"/>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Total number of errors</a:t>
            </a:r>
          </a:p>
          <a:p>
            <a:pPr marL="942963" lvl="2" indent="-257175" defTabSz="685775">
              <a:buFont typeface="Courier New" panose="02070309020205020404" pitchFamily="49" charset="0"/>
              <a:buChar char="o"/>
            </a:pPr>
            <a:r>
              <a:rPr lang="en-US" sz="900" dirty="0">
                <a:solidFill>
                  <a:srgbClr val="000000"/>
                </a:solidFill>
                <a:latin typeface="Segoe UI"/>
              </a:rPr>
              <a:t>Split by error type</a:t>
            </a:r>
            <a:endParaRPr lang="en-US" sz="12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Errors across flows</a:t>
            </a:r>
          </a:p>
          <a:p>
            <a:pPr marL="942963" lvl="2" indent="-257175" defTabSz="685775">
              <a:buFont typeface="Courier New" panose="02070309020205020404" pitchFamily="49" charset="0"/>
              <a:buChar char="o"/>
            </a:pPr>
            <a:r>
              <a:rPr lang="en-US" sz="900" dirty="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err="1">
                <a:solidFill>
                  <a:srgbClr val="000000"/>
                </a:solidFill>
                <a:latin typeface="Segoe UI"/>
              </a:rPr>
              <a:t>PowerBI</a:t>
            </a:r>
            <a:r>
              <a:rPr lang="en-US" sz="1200" dirty="0">
                <a:solidFill>
                  <a:srgbClr val="000000"/>
                </a:solidFill>
                <a:latin typeface="Segoe UI"/>
              </a:rPr>
              <a:t> capabilities to drill down </a:t>
            </a:r>
          </a:p>
          <a:p>
            <a:pPr marL="342900" lvl="1" defTabSz="685775"/>
            <a:endParaRPr lang="en-US" sz="1200" dirty="0">
              <a:solidFill>
                <a:srgbClr val="000000"/>
              </a:solidFill>
              <a:latin typeface="Segoe UI"/>
            </a:endParaRPr>
          </a:p>
        </p:txBody>
      </p:sp>
    </p:spTree>
    <p:extLst>
      <p:ext uri="{BB962C8B-B14F-4D97-AF65-F5344CB8AC3E}">
        <p14:creationId xmlns:p14="http://schemas.microsoft.com/office/powerpoint/2010/main" val="8672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DC6E-0437-422E-8E39-8FAC98C0F5BF}"/>
              </a:ext>
            </a:extLst>
          </p:cNvPr>
          <p:cNvSpPr>
            <a:spLocks noGrp="1"/>
          </p:cNvSpPr>
          <p:nvPr>
            <p:ph type="title"/>
          </p:nvPr>
        </p:nvSpPr>
        <p:spPr>
          <a:xfrm>
            <a:off x="341996" y="-610364"/>
            <a:ext cx="4330386" cy="610364"/>
          </a:xfrm>
        </p:spPr>
        <p:txBody>
          <a:bodyPr vert="horz" wrap="square" lIns="0" tIns="91440" rIns="146304" bIns="91440" rtlCol="0" anchor="b">
            <a:noAutofit/>
          </a:bodyPr>
          <a:lstStyle/>
          <a:p>
            <a:r>
              <a:rPr lang="en-US" dirty="0"/>
              <a:t>Microsoft Flow Analytics</a:t>
            </a:r>
          </a:p>
        </p:txBody>
      </p:sp>
      <p:pic>
        <p:nvPicPr>
          <p:cNvPr id="14" name="Picture 13" descr="Power Platform Admin Center, Microsoft Flow Analytics - Screenshot">
            <a:extLst>
              <a:ext uri="{FF2B5EF4-FFF2-40B4-BE49-F238E27FC236}">
                <a16:creationId xmlns:a16="http://schemas.microsoft.com/office/drawing/2014/main" id="{9899A808-8567-4532-B999-F150DDCDA5E1}"/>
              </a:ext>
            </a:extLst>
          </p:cNvPr>
          <p:cNvPicPr>
            <a:picLocks noChangeAspect="1"/>
          </p:cNvPicPr>
          <p:nvPr/>
        </p:nvPicPr>
        <p:blipFill rotWithShape="1">
          <a:blip r:embed="rId3"/>
          <a:srcRect b="14122"/>
          <a:stretch/>
        </p:blipFill>
        <p:spPr>
          <a:xfrm>
            <a:off x="648511" y="145915"/>
            <a:ext cx="7846978" cy="4413926"/>
          </a:xfrm>
          <a:prstGeom prst="rect">
            <a:avLst/>
          </a:prstGeom>
          <a:noFill/>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idx="4294967295"/>
          </p:nvPr>
        </p:nvSpPr>
        <p:spPr>
          <a:xfrm>
            <a:off x="107950" y="123825"/>
            <a:ext cx="9036050" cy="1163638"/>
          </a:xfrm>
        </p:spPr>
        <p:txBody>
          <a:bodyPr/>
          <a:lstStyle/>
          <a:p>
            <a:r>
              <a:rPr lang="en-US" sz="2800"/>
              <a:t>Download the Power Apps &amp; Power Automate license report</a:t>
            </a:r>
            <a:br>
              <a:rPr lang="en-US" sz="2800"/>
            </a:br>
            <a:endParaRPr lang="en-US" sz="2800" dirty="0"/>
          </a:p>
        </p:txBody>
      </p:sp>
      <p:pic>
        <p:nvPicPr>
          <p:cNvPr id="4" name="Picture 3" descr="Powerapps Admin Center - Screenshot">
            <a:extLst>
              <a:ext uri="{FF2B5EF4-FFF2-40B4-BE49-F238E27FC236}">
                <a16:creationId xmlns:a16="http://schemas.microsoft.com/office/drawing/2014/main" id="{C9E20BA4-5C94-4786-865B-6C1FFAA5EB28}"/>
              </a:ext>
            </a:extLst>
          </p:cNvPr>
          <p:cNvPicPr>
            <a:picLocks noChangeAspect="1"/>
          </p:cNvPicPr>
          <p:nvPr/>
        </p:nvPicPr>
        <p:blipFill>
          <a:blip r:embed="rId3"/>
          <a:stretch>
            <a:fillRect/>
          </a:stretch>
        </p:blipFill>
        <p:spPr>
          <a:xfrm>
            <a:off x="326178" y="1041405"/>
            <a:ext cx="6966270" cy="2833688"/>
          </a:xfrm>
          <a:prstGeom prst="rect">
            <a:avLst/>
          </a:prstGeom>
          <a:ln>
            <a:solidFill>
              <a:schemeClr val="tx1"/>
            </a:solidFill>
          </a:ln>
        </p:spPr>
      </p:pic>
      <p:pic>
        <p:nvPicPr>
          <p:cNvPr id="6" name="Picture 5" descr="Excel - Screenshot">
            <a:extLst>
              <a:ext uri="{FF2B5EF4-FFF2-40B4-BE49-F238E27FC236}">
                <a16:creationId xmlns:a16="http://schemas.microsoft.com/office/drawing/2014/main" id="{BDDB8BD5-F29D-48D1-95F1-F944D629E353}"/>
              </a:ext>
            </a:extLst>
          </p:cNvPr>
          <p:cNvPicPr>
            <a:picLocks noChangeAspect="1"/>
          </p:cNvPicPr>
          <p:nvPr/>
        </p:nvPicPr>
        <p:blipFill>
          <a:blip r:embed="rId4"/>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idx="4294967295"/>
          </p:nvPr>
        </p:nvSpPr>
        <p:spPr>
          <a:xfrm>
            <a:off x="167465" y="236909"/>
            <a:ext cx="8480425" cy="307975"/>
          </a:xfrm>
        </p:spPr>
        <p:txBody>
          <a:bodyPr vert="horz" wrap="square" lIns="0" tIns="0" rIns="0" bIns="0" rtlCol="0" anchor="t">
            <a:normAutofit/>
          </a:bodyPr>
          <a:lstStyle/>
          <a:p>
            <a:r>
              <a:rPr lang="en-US" b="0" kern="1200" cap="none" spc="-37" baseline="0" dirty="0">
                <a:ln w="3175">
                  <a:noFill/>
                </a:ln>
                <a:effectLst/>
                <a:latin typeface="+mj-lt"/>
                <a:ea typeface="+mn-ea"/>
                <a:cs typeface="Segoe UI" pitchFamily="34" charset="0"/>
              </a:rPr>
              <a:t>Maker Analytics: Power Automate </a:t>
            </a:r>
          </a:p>
        </p:txBody>
      </p:sp>
      <p:sp>
        <p:nvSpPr>
          <p:cNvPr id="20" name="Text Placeholder 2">
            <a:extLst>
              <a:ext uri="{FF2B5EF4-FFF2-40B4-BE49-F238E27FC236}">
                <a16:creationId xmlns:a16="http://schemas.microsoft.com/office/drawing/2014/main" id="{B3D43868-C10C-4A11-9611-FAAB313226D8}"/>
              </a:ext>
            </a:extLst>
          </p:cNvPr>
          <p:cNvSpPr>
            <a:spLocks noGrp="1"/>
          </p:cNvSpPr>
          <p:nvPr>
            <p:ph type="body" sz="quarter" idx="4294967295"/>
          </p:nvPr>
        </p:nvSpPr>
        <p:spPr>
          <a:xfrm>
            <a:off x="275430" y="1474076"/>
            <a:ext cx="3568700" cy="460375"/>
          </a:xfrm>
        </p:spPr>
        <p:txBody>
          <a:bodyPr/>
          <a:lstStyle/>
          <a:p>
            <a:r>
              <a:rPr lang="en-US" sz="1600" dirty="0"/>
              <a:t>Power Automate maker reports</a:t>
            </a:r>
          </a:p>
          <a:p>
            <a:endParaRPr lang="en-US" dirty="0"/>
          </a:p>
        </p:txBody>
      </p:sp>
      <p:sp>
        <p:nvSpPr>
          <p:cNvPr id="4" name="TextBox 3">
            <a:extLst>
              <a:ext uri="{FF2B5EF4-FFF2-40B4-BE49-F238E27FC236}">
                <a16:creationId xmlns:a16="http://schemas.microsoft.com/office/drawing/2014/main" id="{FC93A8B2-26BB-4190-AC0B-B1F48AE61654}"/>
              </a:ext>
            </a:extLst>
          </p:cNvPr>
          <p:cNvSpPr txBox="1"/>
          <p:nvPr/>
        </p:nvSpPr>
        <p:spPr>
          <a:xfrm>
            <a:off x="341996" y="2030698"/>
            <a:ext cx="3568658" cy="1890998"/>
          </a:xfrm>
          <a:prstGeom prst="rect">
            <a:avLst/>
          </a:prstGeom>
        </p:spPr>
        <p:txBody>
          <a:bodyPr vert="horz" wrap="square" lIns="0" tIns="0" rIns="0" bIns="0" rtlCol="0">
            <a:normAutofit/>
          </a:bodyPr>
          <a:lstStyle/>
          <a:p>
            <a:pPr marL="210091" indent="-210091" defTabSz="685775">
              <a:lnSpc>
                <a:spcPts val="1324"/>
              </a:lnSpc>
              <a:spcAft>
                <a:spcPts val="600"/>
              </a:spcAft>
              <a:buSzPct val="90000"/>
              <a:buFont typeface="Arial" panose="020B0604020202020204" pitchFamily="34" charset="0"/>
              <a:buChar char="•"/>
            </a:pPr>
            <a:r>
              <a:rPr lang="en-US" sz="1029" dirty="0">
                <a:gradFill>
                  <a:gsLst>
                    <a:gs pos="0">
                      <a:schemeClr val="tx1"/>
                    </a:gs>
                    <a:gs pos="100000">
                      <a:schemeClr val="tx1"/>
                    </a:gs>
                  </a:gsLst>
                  <a:lin ang="5400000" scaled="1"/>
                </a:gradFill>
              </a:rPr>
              <a:t>Usage (total flow runs by day, number of runs, trends) – helpful for monitoring Microsoft Flow consumption</a:t>
            </a:r>
          </a:p>
          <a:p>
            <a:pPr marL="210091" indent="-210091" defTabSz="685775">
              <a:lnSpc>
                <a:spcPts val="1324"/>
              </a:lnSpc>
              <a:spcAft>
                <a:spcPts val="600"/>
              </a:spcAft>
              <a:buSzPct val="90000"/>
              <a:buFont typeface="Arial" panose="020B0604020202020204" pitchFamily="34" charset="0"/>
              <a:buChar char="•"/>
            </a:pPr>
            <a:r>
              <a:rPr lang="en-US" sz="1029" dirty="0">
                <a:gradFill>
                  <a:gsLst>
                    <a:gs pos="0">
                      <a:schemeClr val="tx1"/>
                    </a:gs>
                    <a:gs pos="100000">
                      <a:schemeClr val="tx1"/>
                    </a:gs>
                  </a:gsLst>
                  <a:lin ang="5400000" scaled="1"/>
                </a:gradFill>
              </a:rPr>
              <a:t>Errors (by day, error types, error details) – helpful for troubleshooting Microsoft Flows running in your environment.</a:t>
            </a:r>
          </a:p>
          <a:p>
            <a:pPr marL="210091" indent="-210091" defTabSz="685775">
              <a:lnSpc>
                <a:spcPts val="1324"/>
              </a:lnSpc>
              <a:spcAft>
                <a:spcPts val="600"/>
              </a:spcAft>
              <a:buSzPct val="90000"/>
              <a:buFont typeface="Arial" panose="020B0604020202020204" pitchFamily="34" charset="0"/>
              <a:buChar char="•"/>
            </a:pPr>
            <a:endParaRPr lang="en-US" sz="1029" dirty="0">
              <a:gradFill>
                <a:gsLst>
                  <a:gs pos="0">
                    <a:schemeClr val="tx1"/>
                  </a:gs>
                  <a:gs pos="100000">
                    <a:schemeClr val="tx1"/>
                  </a:gs>
                </a:gsLst>
                <a:lin ang="5400000" scaled="1"/>
              </a:gradFill>
            </a:endParaRPr>
          </a:p>
          <a:p>
            <a:pPr marL="210091" indent="-210091" defTabSz="685775">
              <a:lnSpc>
                <a:spcPts val="1324"/>
              </a:lnSpc>
              <a:spcAft>
                <a:spcPts val="600"/>
              </a:spcAft>
              <a:buSzPct val="90000"/>
              <a:buFont typeface="Arial" panose="020B0604020202020204" pitchFamily="34" charset="0"/>
              <a:buChar char="•"/>
            </a:pPr>
            <a:endParaRPr lang="en-US" sz="1029" dirty="0">
              <a:gradFill>
                <a:gsLst>
                  <a:gs pos="0">
                    <a:schemeClr val="tx1"/>
                  </a:gs>
                  <a:gs pos="100000">
                    <a:schemeClr val="tx1"/>
                  </a:gs>
                </a:gsLst>
                <a:lin ang="5400000" scaled="1"/>
              </a:gradFill>
            </a:endParaRPr>
          </a:p>
        </p:txBody>
      </p:sp>
      <p:pic>
        <p:nvPicPr>
          <p:cNvPr id="10" name="Picture 9" descr="Power Automate Maker Report - Screenshot">
            <a:extLst>
              <a:ext uri="{FF2B5EF4-FFF2-40B4-BE49-F238E27FC236}">
                <a16:creationId xmlns:a16="http://schemas.microsoft.com/office/drawing/2014/main" id="{5ABFDA1A-4084-4A00-9FE4-90150A9292FE}"/>
              </a:ext>
            </a:extLst>
          </p:cNvPr>
          <p:cNvPicPr>
            <a:picLocks noChangeAspect="1"/>
          </p:cNvPicPr>
          <p:nvPr/>
        </p:nvPicPr>
        <p:blipFill rotWithShape="1">
          <a:blip r:embed="rId3"/>
          <a:srcRect t="-785" r="-7" b="11881"/>
          <a:stretch/>
        </p:blipFill>
        <p:spPr>
          <a:xfrm>
            <a:off x="5459696" y="641131"/>
            <a:ext cx="2860989" cy="1665890"/>
          </a:xfrm>
          <a:prstGeom prst="rect">
            <a:avLst/>
          </a:prstGeom>
          <a:noFill/>
          <a:ln>
            <a:solidFill>
              <a:schemeClr val="tx1"/>
            </a:solidFill>
          </a:ln>
        </p:spPr>
      </p:pic>
      <p:pic>
        <p:nvPicPr>
          <p:cNvPr id="8" name="Picture 7" descr="v">
            <a:extLst>
              <a:ext uri="{FF2B5EF4-FFF2-40B4-BE49-F238E27FC236}">
                <a16:creationId xmlns:a16="http://schemas.microsoft.com/office/drawing/2014/main" id="{DB736044-0B6E-47C2-B61B-6C2301571B9C}"/>
              </a:ext>
            </a:extLst>
          </p:cNvPr>
          <p:cNvPicPr>
            <a:picLocks noChangeAspect="1"/>
          </p:cNvPicPr>
          <p:nvPr/>
        </p:nvPicPr>
        <p:blipFill rotWithShape="1">
          <a:blip r:embed="rId4"/>
          <a:srcRect l="-7" t="2086" b="9347"/>
          <a:stretch/>
        </p:blipFill>
        <p:spPr>
          <a:xfrm>
            <a:off x="5459696" y="2836481"/>
            <a:ext cx="2860989" cy="1665888"/>
          </a:xfrm>
          <a:prstGeom prst="rect">
            <a:avLst/>
          </a:prstGeom>
          <a:noFill/>
          <a:ln>
            <a:solidFill>
              <a:schemeClr val="tx1"/>
            </a:solidFill>
          </a:ln>
        </p:spPr>
      </p:pic>
    </p:spTree>
    <p:extLst>
      <p:ext uri="{BB962C8B-B14F-4D97-AF65-F5344CB8AC3E}">
        <p14:creationId xmlns:p14="http://schemas.microsoft.com/office/powerpoint/2010/main" val="337487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332074" y="138479"/>
            <a:ext cx="8479852" cy="307777"/>
          </a:xfrm>
        </p:spPr>
        <p:txBody>
          <a:bodyPr/>
          <a:lstStyle/>
          <a:p>
            <a:r>
              <a:rPr lang="en-US" dirty="0"/>
              <a:t>Maker Analytics: Power 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Errors</a:t>
            </a:r>
            <a:r>
              <a:rPr lang="en-US" sz="1200" dirty="0">
                <a:gradFill>
                  <a:gsLst>
                    <a:gs pos="2917">
                      <a:srgbClr val="000000"/>
                    </a:gs>
                    <a:gs pos="30000">
                      <a:srgbClr val="000000"/>
                    </a:gs>
                  </a:gsLst>
                  <a:lin ang="5400000" scaled="0"/>
                </a:gradFill>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endParaRPr>
          </a:p>
          <a:p>
            <a:pPr marL="257175" indent="-257175" defTabSz="685775">
              <a:buFont typeface="Arial" panose="020B0604020202020204" pitchFamily="34" charset="0"/>
              <a:buChar char="•"/>
            </a:pPr>
            <a:r>
              <a:rPr lang="en-US" sz="1350" dirty="0">
                <a:solidFill>
                  <a:srgbClr val="000000"/>
                </a:solidFill>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a:ln>
            <a:solidFill>
              <a:schemeClr val="accent1">
                <a:lumMod val="10000"/>
              </a:schemeClr>
            </a:solidFill>
          </a:ln>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021" y="1475622"/>
            <a:ext cx="3860345" cy="2631038"/>
          </a:xfrm>
          <a:prstGeom prst="rect">
            <a:avLst/>
          </a:prstGeom>
          <a:ln>
            <a:solidFill>
              <a:schemeClr val="accent1">
                <a:lumMod val="10000"/>
              </a:schemeClr>
            </a:solidFill>
          </a:ln>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a:ln>
            <a:solidFill>
              <a:schemeClr val="accent1">
                <a:lumMod val="10000"/>
              </a:schemeClr>
            </a:solidFill>
          </a:ln>
        </p:spPr>
      </p:pic>
    </p:spTree>
    <p:extLst>
      <p:ext uri="{BB962C8B-B14F-4D97-AF65-F5344CB8AC3E}">
        <p14:creationId xmlns:p14="http://schemas.microsoft.com/office/powerpoint/2010/main" val="38582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283440" y="122984"/>
            <a:ext cx="8479852" cy="307777"/>
          </a:xfrm>
        </p:spPr>
        <p:txBody>
          <a:bodyPr/>
          <a:lstStyle/>
          <a:p>
            <a:r>
              <a:rPr lang="en-US" dirty="0"/>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2100575"/>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Errors</a:t>
            </a:r>
            <a:r>
              <a:rPr lang="en-US" sz="1200" dirty="0">
                <a:gradFill>
                  <a:gsLst>
                    <a:gs pos="2917">
                      <a:srgbClr val="000000"/>
                    </a:gs>
                    <a:gs pos="30000">
                      <a:srgbClr val="000000"/>
                    </a:gs>
                  </a:gsLst>
                  <a:lin ang="5400000" scaled="0"/>
                </a:gradFill>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endParaRPr>
          </a:p>
          <a:p>
            <a:pPr marL="257175" indent="-257175" defTabSz="685775">
              <a:buFont typeface="Arial" panose="020B0604020202020204" pitchFamily="34" charset="0"/>
              <a:buChar char="•"/>
            </a:pPr>
            <a:r>
              <a:rPr lang="en-US" sz="1350" dirty="0">
                <a:solidFill>
                  <a:srgbClr val="000000"/>
                </a:solidFill>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p:txBody>
      </p:sp>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dirty="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Includes recommendations on how to make improvements using new features</a:t>
            </a:r>
          </a:p>
        </p:txBody>
      </p:sp>
      <p:pic>
        <p:nvPicPr>
          <p:cNvPr id="10" name="Picture 9" descr="Get Updates, Tips, and Offers - Screenshot">
            <a:extLst>
              <a:ext uri="{FF2B5EF4-FFF2-40B4-BE49-F238E27FC236}">
                <a16:creationId xmlns:a16="http://schemas.microsoft.com/office/drawing/2014/main" id="{87DE6E19-691A-45C6-9D7D-498BF6B59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a:ln>
            <a:solidFill>
              <a:schemeClr val="accent1">
                <a:lumMod val="10000"/>
              </a:schemeClr>
            </a:solidFill>
          </a:ln>
        </p:spPr>
      </p:pic>
      <p:pic>
        <p:nvPicPr>
          <p:cNvPr id="8" name="Picture 7" descr="PowerApps Screenshot">
            <a:extLst>
              <a:ext uri="{FF2B5EF4-FFF2-40B4-BE49-F238E27FC236}">
                <a16:creationId xmlns:a16="http://schemas.microsoft.com/office/drawing/2014/main" id="{FF601172-A29C-482F-A94F-308E9673A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6058" y="0"/>
            <a:ext cx="2202611" cy="7299266"/>
          </a:xfrm>
          <a:prstGeom prst="rect">
            <a:avLst/>
          </a:prstGeom>
          <a:ln>
            <a:solidFill>
              <a:schemeClr val="accent1">
                <a:lumMod val="10000"/>
              </a:schemeClr>
            </a:solidFill>
          </a:ln>
        </p:spPr>
      </p:pic>
    </p:spTree>
    <p:extLst>
      <p:ext uri="{BB962C8B-B14F-4D97-AF65-F5344CB8AC3E}">
        <p14:creationId xmlns:p14="http://schemas.microsoft.com/office/powerpoint/2010/main" val="1438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 Data </a:t>
            </a:r>
            <a:br>
              <a:rPr lang="en-US" sz="2000" dirty="0">
                <a:solidFill>
                  <a:schemeClr val="bg1"/>
                </a:solidFill>
              </a:rPr>
            </a:br>
            <a:r>
              <a:rPr lang="en-US" sz="2000" dirty="0">
                <a:solidFill>
                  <a:schemeClr val="bg1"/>
                </a:solidFill>
              </a:rPr>
              <a:t>Activity Logging</a:t>
            </a:r>
          </a:p>
        </p:txBody>
      </p:sp>
      <p:sp>
        <p:nvSpPr>
          <p:cNvPr id="4" name="Arrow: Right 3" descr="Arrow leading from Office  365 Acitivty Loggin and CDS Data Activity Logging to the Audit Log Graphic">
            <a:extLst>
              <a:ext uri="{FF2B5EF4-FFF2-40B4-BE49-F238E27FC236}">
                <a16:creationId xmlns:a16="http://schemas.microsoft.com/office/drawing/2014/main" id="{F28C237D-37A6-4F6E-A7E8-347080B2DA61}"/>
              </a:ext>
              <a:ext uri="{C183D7F6-B498-43B3-948B-1728B52AA6E4}">
                <adec:decorative xmlns:adec="http://schemas.microsoft.com/office/drawing/2017/decorative" val="0"/>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7" name="Picture 4" descr="Graphic of audit logging flows.&#10;&#10;Items are:&#10;Environment A (Create Flow)&#10;Environment B (Edit Flow)&#10;Environment C(Admin)&#10;Office 365 Security &amp; Compliance&#10;&#10;Environment A and Environment B lead to Security and Compliance. Environment C (Admin) points to Environment B (Edit Flow) with a &quot;Disable Flow&quot; qualifier.">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Tree>
    <p:extLst>
      <p:ext uri="{BB962C8B-B14F-4D97-AF65-F5344CB8AC3E}">
        <p14:creationId xmlns:p14="http://schemas.microsoft.com/office/powerpoint/2010/main" val="31717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06B7A95-21D6-4A92-8D0D-FB5B1AD793B8}"/>
              </a:ext>
              <a:ext uri="{C183D7F6-B498-43B3-948B-1728B52AA6E4}">
                <adec:decorative xmlns:adec="http://schemas.microsoft.com/office/drawing/2017/decorative" val="1"/>
              </a:ext>
            </a:extLst>
          </p:cNvPr>
          <p:cNvSpPr/>
          <p:nvPr/>
        </p:nvSpPr>
        <p:spPr bwMode="auto">
          <a:xfrm>
            <a:off x="2" y="366"/>
            <a:ext cx="5684949" cy="5142770"/>
          </a:xfrm>
          <a:custGeom>
            <a:avLst/>
            <a:gdLst>
              <a:gd name="connsiteX0" fmla="*/ 0 w 7731925"/>
              <a:gd name="connsiteY0" fmla="*/ 0 h 6994525"/>
              <a:gd name="connsiteX1" fmla="*/ 7718673 w 7731925"/>
              <a:gd name="connsiteY1" fmla="*/ 0 h 6994525"/>
              <a:gd name="connsiteX2" fmla="*/ 5887456 w 7731925"/>
              <a:gd name="connsiteY2" fmla="*/ 3484654 h 6994525"/>
              <a:gd name="connsiteX3" fmla="*/ 7731925 w 7731925"/>
              <a:gd name="connsiteY3" fmla="*/ 6994525 h 6994525"/>
              <a:gd name="connsiteX4" fmla="*/ 0 w 773192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925" h="6994525">
                <a:moveTo>
                  <a:pt x="0" y="0"/>
                </a:moveTo>
                <a:lnTo>
                  <a:pt x="7718673" y="0"/>
                </a:lnTo>
                <a:lnTo>
                  <a:pt x="5887456" y="3484654"/>
                </a:lnTo>
                <a:lnTo>
                  <a:pt x="7731925" y="6994525"/>
                </a:lnTo>
                <a:lnTo>
                  <a:pt x="0" y="6994525"/>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5DC82CC-C2D5-4C1D-8496-EB61630C6C28}"/>
              </a:ext>
            </a:extLst>
          </p:cNvPr>
          <p:cNvSpPr>
            <a:spLocks noGrp="1"/>
          </p:cNvSpPr>
          <p:nvPr>
            <p:ph type="title" idx="4294967295"/>
          </p:nvPr>
        </p:nvSpPr>
        <p:spPr>
          <a:xfrm>
            <a:off x="663575" y="465138"/>
            <a:ext cx="8480425" cy="307975"/>
          </a:xfrm>
        </p:spPr>
        <p:txBody>
          <a:bodyPr/>
          <a:lstStyle/>
          <a:p>
            <a:r>
              <a:rPr lang="en-US" dirty="0">
                <a:solidFill>
                  <a:schemeClr val="bg1"/>
                </a:solidFill>
              </a:rPr>
              <a:t>Office 365 Activity Logging</a:t>
            </a:r>
          </a:p>
        </p:txBody>
      </p:sp>
      <p:grpSp>
        <p:nvGrpSpPr>
          <p:cNvPr id="21" name="Group 20" descr="Alert">
            <a:extLst>
              <a:ext uri="{FF2B5EF4-FFF2-40B4-BE49-F238E27FC236}">
                <a16:creationId xmlns:a16="http://schemas.microsoft.com/office/drawing/2014/main" id="{99E9D9A6-787B-4F17-A192-5776FE719AAE}"/>
              </a:ext>
            </a:extLst>
          </p:cNvPr>
          <p:cNvGrpSpPr/>
          <p:nvPr/>
        </p:nvGrpSpPr>
        <p:grpSpPr>
          <a:xfrm>
            <a:off x="8155962" y="-538249"/>
            <a:ext cx="1583670" cy="1475990"/>
            <a:chOff x="10975692" y="-1070389"/>
            <a:chExt cx="2111560" cy="1967986"/>
          </a:xfrm>
          <a:solidFill>
            <a:srgbClr val="FFC000"/>
          </a:solidFill>
        </p:grpSpPr>
        <p:sp>
          <p:nvSpPr>
            <p:cNvPr id="22" name="Oval 21">
              <a:extLst>
                <a:ext uri="{FF2B5EF4-FFF2-40B4-BE49-F238E27FC236}">
                  <a16:creationId xmlns:a16="http://schemas.microsoft.com/office/drawing/2014/main" id="{A848C29D-E937-4FCE-B58D-F5E2BFF5933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D9438442-80E0-41B0-877E-ED3B6B8B4CB9}"/>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a:r>
                <a:rPr lang="en-US" sz="1500" dirty="0">
                  <a:solidFill>
                    <a:schemeClr val="accent2">
                      <a:lumMod val="50000"/>
                    </a:schemeClr>
                  </a:solidFill>
                </a:rPr>
                <a:t>Alert</a:t>
              </a:r>
            </a:p>
          </p:txBody>
        </p:sp>
      </p:grpSp>
      <p:sp>
        <p:nvSpPr>
          <p:cNvPr id="19" name="Content Placeholder 2">
            <a:extLst>
              <a:ext uri="{FF2B5EF4-FFF2-40B4-BE49-F238E27FC236}">
                <a16:creationId xmlns:a16="http://schemas.microsoft.com/office/drawing/2014/main" id="{C7A94782-AA9E-4BF5-AF73-76D79F42ED35}"/>
              </a:ext>
            </a:extLst>
          </p:cNvPr>
          <p:cNvSpPr txBox="1">
            <a:spLocks/>
          </p:cNvSpPr>
          <p:nvPr/>
        </p:nvSpPr>
        <p:spPr>
          <a:xfrm>
            <a:off x="1078512" y="1136713"/>
            <a:ext cx="3395032"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24" dirty="0">
                <a:solidFill>
                  <a:schemeClr val="bg1"/>
                </a:solidFill>
                <a:latin typeface="+mn-lt"/>
                <a:cs typeface="Segoe UI Semilight" panose="020B0402040204020203" pitchFamily="34" charset="0"/>
              </a:rPr>
              <a:t>Activity Logging integrated with Office Security and Compliance center for comprehensive logging across Microsoft services</a:t>
            </a:r>
            <a:endParaRPr lang="en-US" sz="1324" spc="-71" dirty="0">
              <a:solidFill>
                <a:schemeClr val="bg1"/>
              </a:solidFill>
              <a:latin typeface="+mn-lt"/>
            </a:endParaRPr>
          </a:p>
        </p:txBody>
      </p:sp>
      <p:sp>
        <p:nvSpPr>
          <p:cNvPr id="30" name="Content Placeholder 2">
            <a:extLst>
              <a:ext uri="{FF2B5EF4-FFF2-40B4-BE49-F238E27FC236}">
                <a16:creationId xmlns:a16="http://schemas.microsoft.com/office/drawing/2014/main" id="{802AA522-1003-46D5-A67A-75892DB9674D}"/>
              </a:ext>
            </a:extLst>
          </p:cNvPr>
          <p:cNvSpPr txBox="1">
            <a:spLocks/>
          </p:cNvSpPr>
          <p:nvPr/>
        </p:nvSpPr>
        <p:spPr>
          <a:xfrm>
            <a:off x="1071887" y="2219694"/>
            <a:ext cx="3201571" cy="40754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The audit records are stored in Office 365 Security and Compliance center</a:t>
            </a:r>
          </a:p>
        </p:txBody>
      </p:sp>
      <p:sp>
        <p:nvSpPr>
          <p:cNvPr id="27" name="Content Placeholder 2">
            <a:extLst>
              <a:ext uri="{FF2B5EF4-FFF2-40B4-BE49-F238E27FC236}">
                <a16:creationId xmlns:a16="http://schemas.microsoft.com/office/drawing/2014/main" id="{99BCEF45-299D-47B2-B04A-221E4422C327}"/>
              </a:ext>
            </a:extLst>
          </p:cNvPr>
          <p:cNvSpPr txBox="1">
            <a:spLocks/>
          </p:cNvSpPr>
          <p:nvPr/>
        </p:nvSpPr>
        <p:spPr>
          <a:xfrm>
            <a:off x="1071887" y="3099011"/>
            <a:ext cx="3201571"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Office provides an API to query this data, which is currently used by many SIEM vendors to use the Activity Logging data for reporting</a:t>
            </a:r>
          </a:p>
        </p:txBody>
      </p:sp>
      <p:grpSp>
        <p:nvGrpSpPr>
          <p:cNvPr id="34" name="Group 33" descr="Audit Log - Screenshot">
            <a:extLst>
              <a:ext uri="{FF2B5EF4-FFF2-40B4-BE49-F238E27FC236}">
                <a16:creationId xmlns:a16="http://schemas.microsoft.com/office/drawing/2014/main" id="{DDE49DED-0505-44AF-A26D-53D909A6961F}"/>
              </a:ext>
            </a:extLst>
          </p:cNvPr>
          <p:cNvGrpSpPr/>
          <p:nvPr/>
        </p:nvGrpSpPr>
        <p:grpSpPr>
          <a:xfrm>
            <a:off x="5127235" y="1480641"/>
            <a:ext cx="3820562" cy="2182219"/>
            <a:chOff x="6973395" y="1794530"/>
            <a:chExt cx="5196229" cy="2967969"/>
          </a:xfrm>
        </p:grpSpPr>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7156875" y="1914525"/>
              <a:ext cx="4844625" cy="2714767"/>
            </a:xfrm>
            <a:prstGeom prst="rect">
              <a:avLst/>
            </a:prstGeom>
            <a:ln>
              <a:noFill/>
            </a:ln>
          </p:spPr>
        </p:pic>
        <p:sp>
          <p:nvSpPr>
            <p:cNvPr id="33" name="Freeform: Shape 32">
              <a:extLst>
                <a:ext uri="{FF2B5EF4-FFF2-40B4-BE49-F238E27FC236}">
                  <a16:creationId xmlns:a16="http://schemas.microsoft.com/office/drawing/2014/main" id="{A203BCB6-2271-4E8F-AAD0-824219D63B4B}"/>
                </a:ext>
              </a:extLst>
            </p:cNvPr>
            <p:cNvSpPr/>
            <p:nvPr/>
          </p:nvSpPr>
          <p:spPr>
            <a:xfrm flipH="1">
              <a:off x="6973395" y="1794530"/>
              <a:ext cx="5196229" cy="29679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35" name="Group 34">
            <a:extLst>
              <a:ext uri="{FF2B5EF4-FFF2-40B4-BE49-F238E27FC236}">
                <a16:creationId xmlns:a16="http://schemas.microsoft.com/office/drawing/2014/main" id="{CED61029-323E-49F4-8D83-63A080D552C7}"/>
              </a:ext>
              <a:ext uri="{C183D7F6-B498-43B3-948B-1728B52AA6E4}">
                <adec:decorative xmlns:adec="http://schemas.microsoft.com/office/drawing/2017/decorative" val="1"/>
              </a:ext>
            </a:extLst>
          </p:cNvPr>
          <p:cNvGrpSpPr/>
          <p:nvPr/>
        </p:nvGrpSpPr>
        <p:grpSpPr>
          <a:xfrm>
            <a:off x="449707" y="2220777"/>
            <a:ext cx="404453" cy="405164"/>
            <a:chOff x="4565921" y="3369898"/>
            <a:chExt cx="242888" cy="243314"/>
          </a:xfrm>
        </p:grpSpPr>
        <p:sp>
          <p:nvSpPr>
            <p:cNvPr id="36" name="Freeform: Shape 35">
              <a:extLst>
                <a:ext uri="{FF2B5EF4-FFF2-40B4-BE49-F238E27FC236}">
                  <a16:creationId xmlns:a16="http://schemas.microsoft.com/office/drawing/2014/main" id="{A6F87B4E-D74B-4675-8DCF-68123AF116E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C88CD203-BE14-419B-83BC-F431947CA81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28A11E43-88A2-42D5-9802-DA4BEA23E52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47E48DD8-C1FE-4CB1-9926-A7251F9B3E2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grpSp>
        <p:nvGrpSpPr>
          <p:cNvPr id="40" name="Group 39">
            <a:extLst>
              <a:ext uri="{FF2B5EF4-FFF2-40B4-BE49-F238E27FC236}">
                <a16:creationId xmlns:a16="http://schemas.microsoft.com/office/drawing/2014/main" id="{3BB8C6D7-2B8E-4937-AF94-A6790D1FDF06}"/>
              </a:ext>
              <a:ext uri="{C183D7F6-B498-43B3-948B-1728B52AA6E4}">
                <adec:decorative xmlns:adec="http://schemas.microsoft.com/office/drawing/2017/decorative" val="1"/>
              </a:ext>
            </a:extLst>
          </p:cNvPr>
          <p:cNvGrpSpPr/>
          <p:nvPr/>
        </p:nvGrpSpPr>
        <p:grpSpPr>
          <a:xfrm>
            <a:off x="385168" y="1274970"/>
            <a:ext cx="533531" cy="334481"/>
            <a:chOff x="8323533" y="3347991"/>
            <a:chExt cx="495300" cy="310515"/>
          </a:xfrm>
        </p:grpSpPr>
        <p:sp>
          <p:nvSpPr>
            <p:cNvPr id="41" name="Freeform: Shape 40">
              <a:extLst>
                <a:ext uri="{FF2B5EF4-FFF2-40B4-BE49-F238E27FC236}">
                  <a16:creationId xmlns:a16="http://schemas.microsoft.com/office/drawing/2014/main" id="{C89C1268-8C2A-4FD8-8A97-8BCC354CB741}"/>
                </a:ext>
              </a:extLst>
            </p:cNvPr>
            <p:cNvSpPr/>
            <p:nvPr/>
          </p:nvSpPr>
          <p:spPr>
            <a:xfrm>
              <a:off x="8428308" y="3420381"/>
              <a:ext cx="390525" cy="238125"/>
            </a:xfrm>
            <a:custGeom>
              <a:avLst/>
              <a:gdLst>
                <a:gd name="connsiteX0" fmla="*/ 7348 w 390525"/>
                <a:gd name="connsiteY0" fmla="*/ 173083 h 238125"/>
                <a:gd name="connsiteX1" fmla="*/ 67355 w 390525"/>
                <a:gd name="connsiteY1" fmla="*/ 232138 h 238125"/>
                <a:gd name="connsiteX2" fmla="*/ 67355 w 390525"/>
                <a:gd name="connsiteY2" fmla="*/ 232138 h 238125"/>
                <a:gd name="connsiteX3" fmla="*/ 67355 w 390525"/>
                <a:gd name="connsiteY3" fmla="*/ 232138 h 238125"/>
                <a:gd name="connsiteX4" fmla="*/ 71166 w 390525"/>
                <a:gd name="connsiteY4" fmla="*/ 232138 h 238125"/>
                <a:gd name="connsiteX5" fmla="*/ 324530 w 390525"/>
                <a:gd name="connsiteY5" fmla="*/ 232138 h 238125"/>
                <a:gd name="connsiteX6" fmla="*/ 336913 w 390525"/>
                <a:gd name="connsiteY6" fmla="*/ 231186 h 238125"/>
                <a:gd name="connsiteX7" fmla="*/ 336913 w 390525"/>
                <a:gd name="connsiteY7" fmla="*/ 231186 h 238125"/>
                <a:gd name="connsiteX8" fmla="*/ 337866 w 390525"/>
                <a:gd name="connsiteY8" fmla="*/ 231186 h 238125"/>
                <a:gd name="connsiteX9" fmla="*/ 386443 w 390525"/>
                <a:gd name="connsiteY9" fmla="*/ 170226 h 238125"/>
                <a:gd name="connsiteX10" fmla="*/ 357868 w 390525"/>
                <a:gd name="connsiteY10" fmla="*/ 113076 h 238125"/>
                <a:gd name="connsiteX11" fmla="*/ 356916 w 390525"/>
                <a:gd name="connsiteY11" fmla="*/ 111171 h 238125"/>
                <a:gd name="connsiteX12" fmla="*/ 356916 w 390525"/>
                <a:gd name="connsiteY12" fmla="*/ 111171 h 238125"/>
                <a:gd name="connsiteX13" fmla="*/ 283573 w 390525"/>
                <a:gd name="connsiteY13" fmla="*/ 37828 h 238125"/>
                <a:gd name="connsiteX14" fmla="*/ 262618 w 390525"/>
                <a:gd name="connsiteY14" fmla="*/ 40686 h 238125"/>
                <a:gd name="connsiteX15" fmla="*/ 261666 w 390525"/>
                <a:gd name="connsiteY15" fmla="*/ 41638 h 238125"/>
                <a:gd name="connsiteX16" fmla="*/ 257855 w 390525"/>
                <a:gd name="connsiteY16" fmla="*/ 39733 h 238125"/>
                <a:gd name="connsiteX17" fmla="*/ 257855 w 390525"/>
                <a:gd name="connsiteY17" fmla="*/ 39733 h 238125"/>
                <a:gd name="connsiteX18" fmla="*/ 257855 w 390525"/>
                <a:gd name="connsiteY18" fmla="*/ 39733 h 238125"/>
                <a:gd name="connsiteX19" fmla="*/ 196896 w 390525"/>
                <a:gd name="connsiteY19" fmla="*/ 7348 h 238125"/>
                <a:gd name="connsiteX20" fmla="*/ 125458 w 390525"/>
                <a:gd name="connsiteY20" fmla="*/ 65451 h 238125"/>
                <a:gd name="connsiteX21" fmla="*/ 125458 w 390525"/>
                <a:gd name="connsiteY21" fmla="*/ 66403 h 238125"/>
                <a:gd name="connsiteX22" fmla="*/ 124505 w 390525"/>
                <a:gd name="connsiteY22" fmla="*/ 73071 h 238125"/>
                <a:gd name="connsiteX23" fmla="*/ 122601 w 390525"/>
                <a:gd name="connsiteY23" fmla="*/ 74976 h 238125"/>
                <a:gd name="connsiteX24" fmla="*/ 121648 w 390525"/>
                <a:gd name="connsiteY24" fmla="*/ 74976 h 238125"/>
                <a:gd name="connsiteX25" fmla="*/ 76880 w 390525"/>
                <a:gd name="connsiteY25" fmla="*/ 93073 h 238125"/>
                <a:gd name="connsiteX26" fmla="*/ 76880 w 390525"/>
                <a:gd name="connsiteY26" fmla="*/ 93073 h 238125"/>
                <a:gd name="connsiteX27" fmla="*/ 76880 w 390525"/>
                <a:gd name="connsiteY27" fmla="*/ 94026 h 238125"/>
                <a:gd name="connsiteX28" fmla="*/ 74023 w 390525"/>
                <a:gd name="connsiteY28" fmla="*/ 96883 h 238125"/>
                <a:gd name="connsiteX29" fmla="*/ 72118 w 390525"/>
                <a:gd name="connsiteY29" fmla="*/ 97836 h 238125"/>
                <a:gd name="connsiteX30" fmla="*/ 7348 w 390525"/>
                <a:gd name="connsiteY30" fmla="*/ 14831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0525" h="238125">
                  <a:moveTo>
                    <a:pt x="7348" y="173083"/>
                  </a:moveTo>
                  <a:cubicBezTo>
                    <a:pt x="11158" y="203563"/>
                    <a:pt x="35923" y="228328"/>
                    <a:pt x="67355" y="232138"/>
                  </a:cubicBezTo>
                  <a:lnTo>
                    <a:pt x="67355" y="232138"/>
                  </a:lnTo>
                  <a:cubicBezTo>
                    <a:pt x="67355" y="232138"/>
                    <a:pt x="67355" y="232138"/>
                    <a:pt x="67355" y="232138"/>
                  </a:cubicBezTo>
                  <a:lnTo>
                    <a:pt x="71166" y="232138"/>
                  </a:lnTo>
                  <a:lnTo>
                    <a:pt x="324530" y="232138"/>
                  </a:lnTo>
                  <a:lnTo>
                    <a:pt x="336913" y="231186"/>
                  </a:lnTo>
                  <a:cubicBezTo>
                    <a:pt x="336913" y="231186"/>
                    <a:pt x="336913" y="231186"/>
                    <a:pt x="336913" y="231186"/>
                  </a:cubicBezTo>
                  <a:cubicBezTo>
                    <a:pt x="336913" y="231186"/>
                    <a:pt x="337866" y="231186"/>
                    <a:pt x="337866" y="231186"/>
                  </a:cubicBezTo>
                  <a:cubicBezTo>
                    <a:pt x="366441" y="224518"/>
                    <a:pt x="386443" y="199753"/>
                    <a:pt x="386443" y="170226"/>
                  </a:cubicBezTo>
                  <a:cubicBezTo>
                    <a:pt x="386443" y="149271"/>
                    <a:pt x="374061" y="124506"/>
                    <a:pt x="357868" y="113076"/>
                  </a:cubicBezTo>
                  <a:cubicBezTo>
                    <a:pt x="356916" y="113076"/>
                    <a:pt x="356916" y="112123"/>
                    <a:pt x="356916" y="111171"/>
                  </a:cubicBezTo>
                  <a:lnTo>
                    <a:pt x="356916" y="111171"/>
                  </a:lnTo>
                  <a:cubicBezTo>
                    <a:pt x="356916" y="71166"/>
                    <a:pt x="324530" y="37828"/>
                    <a:pt x="283573" y="37828"/>
                  </a:cubicBezTo>
                  <a:cubicBezTo>
                    <a:pt x="276905" y="37828"/>
                    <a:pt x="269286" y="38781"/>
                    <a:pt x="262618" y="40686"/>
                  </a:cubicBezTo>
                  <a:cubicBezTo>
                    <a:pt x="262618" y="40686"/>
                    <a:pt x="261666" y="41638"/>
                    <a:pt x="261666" y="41638"/>
                  </a:cubicBezTo>
                  <a:cubicBezTo>
                    <a:pt x="260713" y="41638"/>
                    <a:pt x="259761" y="41638"/>
                    <a:pt x="257855" y="39733"/>
                  </a:cubicBezTo>
                  <a:lnTo>
                    <a:pt x="257855" y="39733"/>
                  </a:lnTo>
                  <a:cubicBezTo>
                    <a:pt x="257855" y="39733"/>
                    <a:pt x="257855" y="39733"/>
                    <a:pt x="257855" y="39733"/>
                  </a:cubicBezTo>
                  <a:cubicBezTo>
                    <a:pt x="244521" y="19731"/>
                    <a:pt x="221661" y="7348"/>
                    <a:pt x="196896" y="7348"/>
                  </a:cubicBezTo>
                  <a:cubicBezTo>
                    <a:pt x="162605" y="7348"/>
                    <a:pt x="132126" y="32113"/>
                    <a:pt x="125458" y="65451"/>
                  </a:cubicBezTo>
                  <a:cubicBezTo>
                    <a:pt x="125458" y="65451"/>
                    <a:pt x="125458" y="66403"/>
                    <a:pt x="125458" y="66403"/>
                  </a:cubicBezTo>
                  <a:lnTo>
                    <a:pt x="124505" y="73071"/>
                  </a:lnTo>
                  <a:cubicBezTo>
                    <a:pt x="124505" y="74023"/>
                    <a:pt x="123553" y="74976"/>
                    <a:pt x="122601" y="74976"/>
                  </a:cubicBezTo>
                  <a:lnTo>
                    <a:pt x="121648" y="74976"/>
                  </a:lnTo>
                  <a:cubicBezTo>
                    <a:pt x="104503" y="74976"/>
                    <a:pt x="89263" y="81643"/>
                    <a:pt x="76880" y="93073"/>
                  </a:cubicBezTo>
                  <a:cubicBezTo>
                    <a:pt x="76880" y="93073"/>
                    <a:pt x="76880" y="93073"/>
                    <a:pt x="76880" y="93073"/>
                  </a:cubicBezTo>
                  <a:cubicBezTo>
                    <a:pt x="76880" y="93073"/>
                    <a:pt x="76880" y="93073"/>
                    <a:pt x="76880" y="94026"/>
                  </a:cubicBezTo>
                  <a:lnTo>
                    <a:pt x="74023" y="96883"/>
                  </a:lnTo>
                  <a:cubicBezTo>
                    <a:pt x="74023" y="96883"/>
                    <a:pt x="73071" y="97836"/>
                    <a:pt x="72118" y="97836"/>
                  </a:cubicBezTo>
                  <a:cubicBezTo>
                    <a:pt x="41638" y="98788"/>
                    <a:pt x="14968" y="119743"/>
                    <a:pt x="7348" y="1483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68C58DF5-897F-419F-B057-4281D27915C9}"/>
                </a:ext>
              </a:extLst>
            </p:cNvPr>
            <p:cNvSpPr/>
            <p:nvPr/>
          </p:nvSpPr>
          <p:spPr>
            <a:xfrm>
              <a:off x="8323533" y="3347991"/>
              <a:ext cx="352425" cy="238125"/>
            </a:xfrm>
            <a:custGeom>
              <a:avLst/>
              <a:gdLst>
                <a:gd name="connsiteX0" fmla="*/ 346438 w 352425"/>
                <a:gd name="connsiteY0" fmla="*/ 70213 h 238125"/>
                <a:gd name="connsiteX1" fmla="*/ 285478 w 352425"/>
                <a:gd name="connsiteY1" fmla="*/ 37828 h 238125"/>
                <a:gd name="connsiteX2" fmla="*/ 264523 w 352425"/>
                <a:gd name="connsiteY2" fmla="*/ 40686 h 238125"/>
                <a:gd name="connsiteX3" fmla="*/ 263571 w 352425"/>
                <a:gd name="connsiteY3" fmla="*/ 41638 h 238125"/>
                <a:gd name="connsiteX4" fmla="*/ 259761 w 352425"/>
                <a:gd name="connsiteY4" fmla="*/ 39733 h 238125"/>
                <a:gd name="connsiteX5" fmla="*/ 259761 w 352425"/>
                <a:gd name="connsiteY5" fmla="*/ 39733 h 238125"/>
                <a:gd name="connsiteX6" fmla="*/ 259761 w 352425"/>
                <a:gd name="connsiteY6" fmla="*/ 39733 h 238125"/>
                <a:gd name="connsiteX7" fmla="*/ 198801 w 352425"/>
                <a:gd name="connsiteY7" fmla="*/ 7348 h 238125"/>
                <a:gd name="connsiteX8" fmla="*/ 127363 w 352425"/>
                <a:gd name="connsiteY8" fmla="*/ 65451 h 238125"/>
                <a:gd name="connsiteX9" fmla="*/ 127363 w 352425"/>
                <a:gd name="connsiteY9" fmla="*/ 66403 h 238125"/>
                <a:gd name="connsiteX10" fmla="*/ 126411 w 352425"/>
                <a:gd name="connsiteY10" fmla="*/ 73071 h 238125"/>
                <a:gd name="connsiteX11" fmla="*/ 124505 w 352425"/>
                <a:gd name="connsiteY11" fmla="*/ 74976 h 238125"/>
                <a:gd name="connsiteX12" fmla="*/ 123553 w 352425"/>
                <a:gd name="connsiteY12" fmla="*/ 74976 h 238125"/>
                <a:gd name="connsiteX13" fmla="*/ 78786 w 352425"/>
                <a:gd name="connsiteY13" fmla="*/ 93073 h 238125"/>
                <a:gd name="connsiteX14" fmla="*/ 78786 w 352425"/>
                <a:gd name="connsiteY14" fmla="*/ 93073 h 238125"/>
                <a:gd name="connsiteX15" fmla="*/ 78786 w 352425"/>
                <a:gd name="connsiteY15" fmla="*/ 94026 h 238125"/>
                <a:gd name="connsiteX16" fmla="*/ 75928 w 352425"/>
                <a:gd name="connsiteY16" fmla="*/ 96883 h 238125"/>
                <a:gd name="connsiteX17" fmla="*/ 74023 w 352425"/>
                <a:gd name="connsiteY17" fmla="*/ 97836 h 238125"/>
                <a:gd name="connsiteX18" fmla="*/ 7348 w 352425"/>
                <a:gd name="connsiteY18" fmla="*/ 165463 h 238125"/>
                <a:gd name="connsiteX19" fmla="*/ 68308 w 352425"/>
                <a:gd name="connsiteY19" fmla="*/ 233091 h 238125"/>
                <a:gd name="connsiteX20" fmla="*/ 68308 w 352425"/>
                <a:gd name="connsiteY20" fmla="*/ 233091 h 238125"/>
                <a:gd name="connsiteX21" fmla="*/ 68308 w 352425"/>
                <a:gd name="connsiteY21" fmla="*/ 233091 h 238125"/>
                <a:gd name="connsiteX22" fmla="*/ 72118 w 352425"/>
                <a:gd name="connsiteY22" fmla="*/ 233091 h 238125"/>
                <a:gd name="connsiteX23" fmla="*/ 308338 w 352425"/>
                <a:gd name="connsiteY23" fmla="*/ 2330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238125">
                  <a:moveTo>
                    <a:pt x="346438" y="70213"/>
                  </a:moveTo>
                  <a:cubicBezTo>
                    <a:pt x="333103" y="51163"/>
                    <a:pt x="311196" y="37828"/>
                    <a:pt x="285478" y="37828"/>
                  </a:cubicBezTo>
                  <a:cubicBezTo>
                    <a:pt x="278811" y="37828"/>
                    <a:pt x="271191" y="38781"/>
                    <a:pt x="264523" y="40686"/>
                  </a:cubicBezTo>
                  <a:cubicBezTo>
                    <a:pt x="264523" y="40686"/>
                    <a:pt x="263571" y="41638"/>
                    <a:pt x="263571" y="41638"/>
                  </a:cubicBezTo>
                  <a:cubicBezTo>
                    <a:pt x="262618" y="41638"/>
                    <a:pt x="261666" y="41638"/>
                    <a:pt x="259761" y="39733"/>
                  </a:cubicBezTo>
                  <a:lnTo>
                    <a:pt x="259761" y="39733"/>
                  </a:lnTo>
                  <a:cubicBezTo>
                    <a:pt x="259761" y="39733"/>
                    <a:pt x="259761" y="39733"/>
                    <a:pt x="259761" y="39733"/>
                  </a:cubicBezTo>
                  <a:cubicBezTo>
                    <a:pt x="246426" y="19731"/>
                    <a:pt x="223566" y="7348"/>
                    <a:pt x="198801" y="7348"/>
                  </a:cubicBezTo>
                  <a:cubicBezTo>
                    <a:pt x="164511" y="7348"/>
                    <a:pt x="134030" y="32113"/>
                    <a:pt x="127363" y="65451"/>
                  </a:cubicBezTo>
                  <a:cubicBezTo>
                    <a:pt x="127363" y="65451"/>
                    <a:pt x="127363" y="66403"/>
                    <a:pt x="127363" y="66403"/>
                  </a:cubicBezTo>
                  <a:lnTo>
                    <a:pt x="126411" y="73071"/>
                  </a:lnTo>
                  <a:cubicBezTo>
                    <a:pt x="126411" y="74023"/>
                    <a:pt x="125458" y="74976"/>
                    <a:pt x="124505" y="74976"/>
                  </a:cubicBezTo>
                  <a:lnTo>
                    <a:pt x="123553" y="74976"/>
                  </a:lnTo>
                  <a:cubicBezTo>
                    <a:pt x="106408" y="74976"/>
                    <a:pt x="91168" y="81643"/>
                    <a:pt x="78786" y="93073"/>
                  </a:cubicBezTo>
                  <a:cubicBezTo>
                    <a:pt x="78786" y="93073"/>
                    <a:pt x="78786" y="93073"/>
                    <a:pt x="78786" y="93073"/>
                  </a:cubicBezTo>
                  <a:cubicBezTo>
                    <a:pt x="78786" y="93073"/>
                    <a:pt x="78786" y="93073"/>
                    <a:pt x="78786" y="94026"/>
                  </a:cubicBezTo>
                  <a:lnTo>
                    <a:pt x="75928" y="96883"/>
                  </a:lnTo>
                  <a:cubicBezTo>
                    <a:pt x="75928" y="96883"/>
                    <a:pt x="74976" y="97836"/>
                    <a:pt x="74023" y="97836"/>
                  </a:cubicBezTo>
                  <a:cubicBezTo>
                    <a:pt x="36876" y="98788"/>
                    <a:pt x="7348" y="128316"/>
                    <a:pt x="7348" y="165463"/>
                  </a:cubicBezTo>
                  <a:cubicBezTo>
                    <a:pt x="7348" y="200706"/>
                    <a:pt x="33066" y="229281"/>
                    <a:pt x="68308" y="233091"/>
                  </a:cubicBezTo>
                  <a:lnTo>
                    <a:pt x="68308" y="233091"/>
                  </a:lnTo>
                  <a:cubicBezTo>
                    <a:pt x="68308" y="233091"/>
                    <a:pt x="68308" y="233091"/>
                    <a:pt x="68308" y="233091"/>
                  </a:cubicBezTo>
                  <a:lnTo>
                    <a:pt x="72118" y="233091"/>
                  </a:lnTo>
                  <a:lnTo>
                    <a:pt x="308338" y="2330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FE7B1CA2-9EEF-47C7-8ABA-725A1B2A40CD}"/>
                </a:ext>
              </a:extLst>
            </p:cNvPr>
            <p:cNvSpPr/>
            <p:nvPr/>
          </p:nvSpPr>
          <p:spPr>
            <a:xfrm>
              <a:off x="8608331" y="3556588"/>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sp>
        <p:nvSpPr>
          <p:cNvPr id="44" name="Freeform: Shape 43">
            <a:extLst>
              <a:ext uri="{FF2B5EF4-FFF2-40B4-BE49-F238E27FC236}">
                <a16:creationId xmlns:a16="http://schemas.microsoft.com/office/drawing/2014/main" id="{F6AA50E7-2009-4DC4-B98F-CCE8CE28E5D1}"/>
              </a:ext>
              <a:ext uri="{C183D7F6-B498-43B3-948B-1728B52AA6E4}">
                <adec:decorative xmlns:adec="http://schemas.microsoft.com/office/drawing/2017/decorative" val="1"/>
              </a:ext>
            </a:extLst>
          </p:cNvPr>
          <p:cNvSpPr/>
          <p:nvPr/>
        </p:nvSpPr>
        <p:spPr>
          <a:xfrm>
            <a:off x="399328" y="3252945"/>
            <a:ext cx="505210" cy="303125"/>
          </a:xfrm>
          <a:custGeom>
            <a:avLst/>
            <a:gdLst>
              <a:gd name="connsiteX0" fmla="*/ 210231 w 523875"/>
              <a:gd name="connsiteY0" fmla="*/ 280716 h 314325"/>
              <a:gd name="connsiteX1" fmla="*/ 79738 w 523875"/>
              <a:gd name="connsiteY1" fmla="*/ 280716 h 314325"/>
              <a:gd name="connsiteX2" fmla="*/ 7348 w 523875"/>
              <a:gd name="connsiteY2" fmla="*/ 206421 h 314325"/>
              <a:gd name="connsiteX3" fmla="*/ 79738 w 523875"/>
              <a:gd name="connsiteY3" fmla="*/ 134031 h 314325"/>
              <a:gd name="connsiteX4" fmla="*/ 94026 w 523875"/>
              <a:gd name="connsiteY4" fmla="*/ 135936 h 314325"/>
              <a:gd name="connsiteX5" fmla="*/ 224518 w 523875"/>
              <a:gd name="connsiteY5" fmla="*/ 7348 h 314325"/>
              <a:gd name="connsiteX6" fmla="*/ 351201 w 523875"/>
              <a:gd name="connsiteY6" fmla="*/ 110218 h 314325"/>
              <a:gd name="connsiteX7" fmla="*/ 421686 w 523875"/>
              <a:gd name="connsiteY7" fmla="*/ 78786 h 314325"/>
              <a:gd name="connsiteX8" fmla="*/ 519793 w 523875"/>
              <a:gd name="connsiteY8" fmla="*/ 180703 h 314325"/>
              <a:gd name="connsiteX9" fmla="*/ 421686 w 523875"/>
              <a:gd name="connsiteY9" fmla="*/ 280716 h 314325"/>
              <a:gd name="connsiteX10" fmla="*/ 421686 w 523875"/>
              <a:gd name="connsiteY10" fmla="*/ 280716 h 314325"/>
              <a:gd name="connsiteX11" fmla="*/ 310243 w 523875"/>
              <a:gd name="connsiteY11" fmla="*/ 280716 h 314325"/>
              <a:gd name="connsiteX12" fmla="*/ 181656 w 523875"/>
              <a:gd name="connsiteY12" fmla="*/ 309291 h 314325"/>
              <a:gd name="connsiteX13" fmla="*/ 209278 w 523875"/>
              <a:gd name="connsiteY13" fmla="*/ 280716 h 314325"/>
              <a:gd name="connsiteX14" fmla="*/ 181656 w 523875"/>
              <a:gd name="connsiteY14" fmla="*/ 250236 h 314325"/>
              <a:gd name="connsiteX15" fmla="*/ 337866 w 523875"/>
              <a:gd name="connsiteY15" fmla="*/ 250236 h 314325"/>
              <a:gd name="connsiteX16" fmla="*/ 310243 w 523875"/>
              <a:gd name="connsiteY16" fmla="*/ 278811 h 314325"/>
              <a:gd name="connsiteX17" fmla="*/ 337866 w 523875"/>
              <a:gd name="connsiteY17" fmla="*/ 3092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75" h="314325">
                <a:moveTo>
                  <a:pt x="210231" y="280716"/>
                </a:moveTo>
                <a:cubicBezTo>
                  <a:pt x="79738" y="280716"/>
                  <a:pt x="79738" y="280716"/>
                  <a:pt x="79738" y="280716"/>
                </a:cubicBezTo>
                <a:cubicBezTo>
                  <a:pt x="39733" y="280716"/>
                  <a:pt x="7348" y="247378"/>
                  <a:pt x="7348" y="206421"/>
                </a:cubicBezTo>
                <a:cubicBezTo>
                  <a:pt x="7348" y="165463"/>
                  <a:pt x="39733" y="134031"/>
                  <a:pt x="79738" y="134031"/>
                </a:cubicBezTo>
                <a:cubicBezTo>
                  <a:pt x="84501" y="134031"/>
                  <a:pt x="90216" y="134031"/>
                  <a:pt x="94026" y="135936"/>
                </a:cubicBezTo>
                <a:cubicBezTo>
                  <a:pt x="96883" y="64498"/>
                  <a:pt x="154033" y="7348"/>
                  <a:pt x="224518" y="7348"/>
                </a:cubicBezTo>
                <a:cubicBezTo>
                  <a:pt x="284526" y="7348"/>
                  <a:pt x="335961" y="51163"/>
                  <a:pt x="351201" y="110218"/>
                </a:cubicBezTo>
                <a:cubicBezTo>
                  <a:pt x="369298" y="90216"/>
                  <a:pt x="394063" y="78786"/>
                  <a:pt x="421686" y="78786"/>
                </a:cubicBezTo>
                <a:cubicBezTo>
                  <a:pt x="475978" y="78786"/>
                  <a:pt x="519793" y="124506"/>
                  <a:pt x="519793" y="180703"/>
                </a:cubicBezTo>
                <a:cubicBezTo>
                  <a:pt x="519793" y="236901"/>
                  <a:pt x="475978" y="280716"/>
                  <a:pt x="421686" y="280716"/>
                </a:cubicBezTo>
                <a:lnTo>
                  <a:pt x="421686" y="280716"/>
                </a:lnTo>
                <a:cubicBezTo>
                  <a:pt x="310243" y="280716"/>
                  <a:pt x="310243" y="280716"/>
                  <a:pt x="310243" y="280716"/>
                </a:cubicBezTo>
                <a:moveTo>
                  <a:pt x="181656" y="309291"/>
                </a:moveTo>
                <a:cubicBezTo>
                  <a:pt x="209278" y="280716"/>
                  <a:pt x="209278" y="280716"/>
                  <a:pt x="209278" y="280716"/>
                </a:cubicBezTo>
                <a:cubicBezTo>
                  <a:pt x="181656" y="250236"/>
                  <a:pt x="181656" y="250236"/>
                  <a:pt x="181656" y="250236"/>
                </a:cubicBezTo>
                <a:moveTo>
                  <a:pt x="337866" y="250236"/>
                </a:moveTo>
                <a:cubicBezTo>
                  <a:pt x="310243" y="278811"/>
                  <a:pt x="310243" y="278811"/>
                  <a:pt x="310243" y="278811"/>
                </a:cubicBezTo>
                <a:cubicBezTo>
                  <a:pt x="337866" y="309291"/>
                  <a:pt x="337866" y="309291"/>
                  <a:pt x="337866" y="30929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9B2FE043-D6A8-4114-8E57-6E3415853876}"/>
              </a:ext>
              <a:ext uri="{C183D7F6-B498-43B3-948B-1728B52AA6E4}">
                <adec:decorative xmlns:adec="http://schemas.microsoft.com/office/drawing/2017/decorative" val="1"/>
              </a:ext>
            </a:extLst>
          </p:cNvPr>
          <p:cNvSpPr/>
          <p:nvPr/>
        </p:nvSpPr>
        <p:spPr bwMode="auto">
          <a:xfrm>
            <a:off x="4173227" y="-270709"/>
            <a:ext cx="4942761" cy="5666377"/>
          </a:xfrm>
          <a:custGeom>
            <a:avLst/>
            <a:gdLst>
              <a:gd name="connsiteX0" fmla="*/ 1577015 w 5235400"/>
              <a:gd name="connsiteY0" fmla="*/ 0 h 6308056"/>
              <a:gd name="connsiteX1" fmla="*/ 5235400 w 5235400"/>
              <a:gd name="connsiteY1" fmla="*/ 0 h 6308056"/>
              <a:gd name="connsiteX2" fmla="*/ 5235400 w 5235400"/>
              <a:gd name="connsiteY2" fmla="*/ 6308056 h 6308056"/>
              <a:gd name="connsiteX3" fmla="*/ 1577015 w 5235400"/>
              <a:gd name="connsiteY3" fmla="*/ 6308056 h 6308056"/>
              <a:gd name="connsiteX4" fmla="*/ 0 w 5235400"/>
              <a:gd name="connsiteY4" fmla="*/ 3154028 h 6308056"/>
              <a:gd name="connsiteX0" fmla="*/ 5235400 w 5326840"/>
              <a:gd name="connsiteY0" fmla="*/ 6308056 h 6399496"/>
              <a:gd name="connsiteX1" fmla="*/ 1577015 w 5326840"/>
              <a:gd name="connsiteY1" fmla="*/ 6308056 h 6399496"/>
              <a:gd name="connsiteX2" fmla="*/ 0 w 5326840"/>
              <a:gd name="connsiteY2" fmla="*/ 3154028 h 6399496"/>
              <a:gd name="connsiteX3" fmla="*/ 1577015 w 5326840"/>
              <a:gd name="connsiteY3" fmla="*/ 0 h 6399496"/>
              <a:gd name="connsiteX4" fmla="*/ 5235400 w 5326840"/>
              <a:gd name="connsiteY4" fmla="*/ 0 h 6399496"/>
              <a:gd name="connsiteX5" fmla="*/ 5326840 w 5326840"/>
              <a:gd name="connsiteY5" fmla="*/ 6399496 h 6399496"/>
              <a:gd name="connsiteX0" fmla="*/ 5235400 w 5235400"/>
              <a:gd name="connsiteY0" fmla="*/ 6308056 h 6308056"/>
              <a:gd name="connsiteX1" fmla="*/ 1577015 w 5235400"/>
              <a:gd name="connsiteY1" fmla="*/ 6308056 h 6308056"/>
              <a:gd name="connsiteX2" fmla="*/ 0 w 5235400"/>
              <a:gd name="connsiteY2" fmla="*/ 3154028 h 6308056"/>
              <a:gd name="connsiteX3" fmla="*/ 1577015 w 5235400"/>
              <a:gd name="connsiteY3" fmla="*/ 0 h 6308056"/>
              <a:gd name="connsiteX4" fmla="*/ 5235400 w 5235400"/>
              <a:gd name="connsiteY4" fmla="*/ 0 h 6308056"/>
              <a:gd name="connsiteX0" fmla="*/ 1577015 w 5235400"/>
              <a:gd name="connsiteY0" fmla="*/ 6308056 h 6308056"/>
              <a:gd name="connsiteX1" fmla="*/ 0 w 5235400"/>
              <a:gd name="connsiteY1" fmla="*/ 3154028 h 6308056"/>
              <a:gd name="connsiteX2" fmla="*/ 1577015 w 5235400"/>
              <a:gd name="connsiteY2" fmla="*/ 0 h 6308056"/>
              <a:gd name="connsiteX3" fmla="*/ 5235400 w 5235400"/>
              <a:gd name="connsiteY3" fmla="*/ 0 h 6308056"/>
            </a:gdLst>
            <a:ahLst/>
            <a:cxnLst>
              <a:cxn ang="0">
                <a:pos x="connsiteX0" y="connsiteY0"/>
              </a:cxn>
              <a:cxn ang="0">
                <a:pos x="connsiteX1" y="connsiteY1"/>
              </a:cxn>
              <a:cxn ang="0">
                <a:pos x="connsiteX2" y="connsiteY2"/>
              </a:cxn>
              <a:cxn ang="0">
                <a:pos x="connsiteX3" y="connsiteY3"/>
              </a:cxn>
            </a:cxnLst>
            <a:rect l="l" t="t" r="r" b="b"/>
            <a:pathLst>
              <a:path w="5235400" h="6308056">
                <a:moveTo>
                  <a:pt x="1577015" y="6308056"/>
                </a:moveTo>
                <a:lnTo>
                  <a:pt x="0" y="3154028"/>
                </a:lnTo>
                <a:lnTo>
                  <a:pt x="1577015" y="0"/>
                </a:lnTo>
                <a:lnTo>
                  <a:pt x="52354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935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idx="4294967295"/>
          </p:nvPr>
        </p:nvSpPr>
        <p:spPr>
          <a:xfrm>
            <a:off x="860425" y="519113"/>
            <a:ext cx="8283575" cy="560387"/>
          </a:xfrm>
        </p:spPr>
        <p:txBody>
          <a:bodyPr wrap="square" anchor="t">
            <a:normAutofit/>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3086381945"/>
              </p:ext>
            </p:extLst>
          </p:nvPr>
        </p:nvGraphicFramePr>
        <p:xfrm>
          <a:off x="426035" y="1154393"/>
          <a:ext cx="8291930" cy="2834713"/>
        </p:xfrm>
        <a:graphic>
          <a:graphicData uri="http://schemas.openxmlformats.org/drawingml/2006/table">
            <a:tbl>
              <a:tblPr firstRow="1" bandRow="1">
                <a:tableStyleId>{21E4AEA4-8DFA-4A89-87EB-49C32662AFE0}</a:tableStyleId>
              </a:tblPr>
              <a:tblGrid>
                <a:gridCol w="3355451">
                  <a:extLst>
                    <a:ext uri="{9D8B030D-6E8A-4147-A177-3AD203B41FA5}">
                      <a16:colId xmlns:a16="http://schemas.microsoft.com/office/drawing/2014/main" val="1727943013"/>
                    </a:ext>
                  </a:extLst>
                </a:gridCol>
                <a:gridCol w="4936479">
                  <a:extLst>
                    <a:ext uri="{9D8B030D-6E8A-4147-A177-3AD203B41FA5}">
                      <a16:colId xmlns:a16="http://schemas.microsoft.com/office/drawing/2014/main" val="646873165"/>
                    </a:ext>
                  </a:extLst>
                </a:gridCol>
              </a:tblGrid>
              <a:tr h="328759">
                <a:tc>
                  <a:txBody>
                    <a:bodyPr/>
                    <a:lstStyle/>
                    <a:p>
                      <a:r>
                        <a:rPr lang="en-US" sz="1500" dirty="0">
                          <a:solidFill>
                            <a:schemeClr val="bg1"/>
                          </a:solidFill>
                        </a:rPr>
                        <a:t>Power Automate</a:t>
                      </a:r>
                    </a:p>
                  </a:txBody>
                  <a:tcPr marL="67553" marR="67553" marT="33777" marB="33777">
                    <a:solidFill>
                      <a:srgbClr val="0071BC"/>
                    </a:solidFill>
                  </a:tcPr>
                </a:tc>
                <a:tc>
                  <a:txBody>
                    <a:bodyPr/>
                    <a:lstStyle/>
                    <a:p>
                      <a:r>
                        <a:rPr lang="en-US" sz="1500" dirty="0">
                          <a:solidFill>
                            <a:schemeClr val="bg1"/>
                          </a:solidFill>
                        </a:rPr>
                        <a:t>Power Apps</a:t>
                      </a:r>
                    </a:p>
                  </a:txBody>
                  <a:tcPr marL="67553" marR="67553" marT="33777" marB="33777">
                    <a:solidFill>
                      <a:srgbClr val="0071BC"/>
                    </a:solidFill>
                  </a:tcPr>
                </a:tc>
                <a:extLst>
                  <a:ext uri="{0D108BD9-81ED-4DB2-BD59-A6C34878D82A}">
                    <a16:rowId xmlns:a16="http://schemas.microsoft.com/office/drawing/2014/main" val="1634850960"/>
                  </a:ext>
                </a:extLst>
              </a:tr>
              <a:tr h="2505468">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7553" marR="67553" marT="33777" marB="33777"/>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7553" marR="67553" marT="33777" marB="33777"/>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A416E-B62B-4D0E-884D-4717072C55CF}"/>
              </a:ext>
            </a:extLst>
          </p:cNvPr>
          <p:cNvSpPr>
            <a:spLocks noGrp="1"/>
          </p:cNvSpPr>
          <p:nvPr>
            <p:ph type="title" idx="4294967295"/>
          </p:nvPr>
        </p:nvSpPr>
        <p:spPr>
          <a:xfrm>
            <a:off x="439737" y="341279"/>
            <a:ext cx="8480425" cy="609600"/>
          </a:xfrm>
        </p:spPr>
        <p:txBody>
          <a:bodyPr wrap="square" anchor="t">
            <a:normAutofit/>
          </a:bodyPr>
          <a:lstStyle/>
          <a:p>
            <a:r>
              <a:rPr lang="en-US" sz="2800" dirty="0"/>
              <a:t>Enable Office 365 activity logging</a:t>
            </a:r>
          </a:p>
        </p:txBody>
      </p:sp>
      <p:sp>
        <p:nvSpPr>
          <p:cNvPr id="4" name="Content Placeholder 3">
            <a:extLst>
              <a:ext uri="{FF2B5EF4-FFF2-40B4-BE49-F238E27FC236}">
                <a16:creationId xmlns:a16="http://schemas.microsoft.com/office/drawing/2014/main" id="{712A29DA-7793-42D9-8B75-7B29BEEFE676}"/>
              </a:ext>
            </a:extLst>
          </p:cNvPr>
          <p:cNvSpPr>
            <a:spLocks noGrp="1"/>
          </p:cNvSpPr>
          <p:nvPr>
            <p:ph sz="quarter" idx="4294967295"/>
          </p:nvPr>
        </p:nvSpPr>
        <p:spPr>
          <a:xfrm>
            <a:off x="439737" y="1154146"/>
            <a:ext cx="8264525" cy="3038475"/>
          </a:xfrm>
        </p:spPr>
        <p:txBody>
          <a:bodyPr wrap="square">
            <a:normAutofit/>
          </a:bodyPr>
          <a:lstStyle/>
          <a:p>
            <a:pPr>
              <a:spcAft>
                <a:spcPts val="600"/>
              </a:spcAft>
            </a:pPr>
            <a:r>
              <a:rPr lang="en-US" dirty="0"/>
              <a:t>Must have an Office 365 E3 or greater license</a:t>
            </a:r>
            <a:br>
              <a:rPr lang="en-US" dirty="0"/>
            </a:br>
            <a:endParaRPr lang="en-US" dirty="0"/>
          </a:p>
          <a:p>
            <a:pPr>
              <a:spcAft>
                <a:spcPts val="600"/>
              </a:spcAft>
            </a:pPr>
            <a:r>
              <a:rPr lang="en-US" dirty="0"/>
              <a:t>Must enable at the organization level</a:t>
            </a:r>
          </a:p>
          <a:p>
            <a:pPr lvl="1">
              <a:spcAft>
                <a:spcPts val="600"/>
              </a:spcAft>
            </a:pPr>
            <a:r>
              <a:rPr lang="en-US" sz="1765" dirty="0"/>
              <a:t>Enable-</a:t>
            </a:r>
            <a:r>
              <a:rPr lang="en-US" sz="1765" dirty="0" err="1"/>
              <a:t>OrganizationCustomization</a:t>
            </a:r>
            <a:endParaRPr lang="en-US" sz="1765" dirty="0"/>
          </a:p>
          <a:p>
            <a:pPr lvl="1">
              <a:spcAft>
                <a:spcPts val="600"/>
              </a:spcAft>
            </a:pPr>
            <a:r>
              <a:rPr lang="en-US" sz="1765" dirty="0"/>
              <a:t>Set-</a:t>
            </a:r>
            <a:r>
              <a:rPr lang="en-US" sz="1765" dirty="0" err="1"/>
              <a:t>AdminAuditLogConfig</a:t>
            </a:r>
            <a:r>
              <a:rPr lang="en-US" sz="1765" dirty="0"/>
              <a:t> -</a:t>
            </a:r>
            <a:r>
              <a:rPr lang="en-US" sz="1765" dirty="0" err="1"/>
              <a:t>UnifiedAuditLogIngestionEnabled</a:t>
            </a:r>
            <a:r>
              <a:rPr lang="en-US" sz="1765" dirty="0"/>
              <a:t> $true</a:t>
            </a:r>
          </a:p>
          <a:p>
            <a:pPr>
              <a:spcAft>
                <a:spcPts val="600"/>
              </a:spcAft>
            </a:pPr>
            <a:endParaRPr lang="en-US" dirty="0"/>
          </a:p>
          <a:p>
            <a:pPr>
              <a:spcAft>
                <a:spcPts val="600"/>
              </a:spcAft>
            </a:pPr>
            <a:r>
              <a:rPr lang="en-US" dirty="0"/>
              <a:t>Non service admins need permissions to view</a:t>
            </a:r>
          </a:p>
          <a:p>
            <a:pPr lvl="1">
              <a:spcAft>
                <a:spcPts val="600"/>
              </a:spcAft>
            </a:pPr>
            <a:r>
              <a:rPr lang="en-US" sz="1765" dirty="0"/>
              <a:t>E.g. Add-</a:t>
            </a:r>
            <a:r>
              <a:rPr lang="en-US" sz="1765" dirty="0" err="1"/>
              <a:t>RoleGroupMember</a:t>
            </a:r>
            <a:r>
              <a:rPr lang="en-US" sz="1765" dirty="0"/>
              <a:t> "Compliance Management" -Member user1</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dirty="0"/>
              <a:t>Now let’s </a:t>
            </a:r>
            <a:r>
              <a:rPr lang="en-US" u="sng" dirty="0"/>
              <a:t>monitor</a:t>
            </a:r>
          </a:p>
        </p:txBody>
      </p:sp>
      <p:graphicFrame>
        <p:nvGraphicFramePr>
          <p:cNvPr id="3" name="Diagram 2" descr="1. Secure&#10;2. Monitor&#10;3. Alert and Action&#10;4. Deploy&#10;&#10;An arrow is pointing out the 2. Monitor step. ">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1594598101"/>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 uri="{C183D7F6-B498-43B3-948B-1728B52AA6E4}">
                <adec:decorative xmlns:adec="http://schemas.microsoft.com/office/drawing/2017/decorative" val="1"/>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2400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idx="4294967295"/>
          </p:nvPr>
        </p:nvSpPr>
        <p:spPr>
          <a:xfrm>
            <a:off x="287739" y="301860"/>
            <a:ext cx="8264525" cy="498475"/>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4294967295"/>
          </p:nvPr>
        </p:nvSpPr>
        <p:spPr>
          <a:xfrm>
            <a:off x="357229" y="959320"/>
            <a:ext cx="8264525" cy="1606550"/>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descr="Activity Logging Web SVC">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dirty="0">
                <a:gradFill>
                  <a:gsLst>
                    <a:gs pos="2917">
                      <a:schemeClr val="tx1"/>
                    </a:gs>
                    <a:gs pos="30000">
                      <a:schemeClr val="tx1"/>
                    </a:gs>
                  </a:gsLst>
                  <a:lin ang="5400000" scaled="0"/>
                </a:gradFill>
              </a:rPr>
              <a:t>Activity Logging Web Svc</a:t>
            </a:r>
          </a:p>
        </p:txBody>
      </p:sp>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65302" y="4062181"/>
            <a:ext cx="1137872" cy="102753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Automate logs</a:t>
            </a:r>
          </a:p>
        </p:txBody>
      </p:sp>
      <p:pic>
        <p:nvPicPr>
          <p:cNvPr id="5" name="Picture 4" descr="Power Automate Graphic">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pic>
        <p:nvPicPr>
          <p:cNvPr id="11" name="Picture 10" descr="Admit Graphic">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 uri="{C183D7F6-B498-43B3-948B-1728B52AA6E4}">
                <adec:decorative xmlns:adec="http://schemas.microsoft.com/office/drawing/2017/decorative" val="1"/>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 uri="{C183D7F6-B498-43B3-948B-1728B52AA6E4}">
                <adec:decorative xmlns:adec="http://schemas.microsoft.com/office/drawing/2017/decorative" val="1"/>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266B8BD3-7D2D-40FE-A651-241426E989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779900" y="3190982"/>
            <a:ext cx="522906" cy="438437"/>
          </a:xfrm>
          <a:prstGeom prst="rect">
            <a:avLst/>
          </a:prstGeom>
        </p:spPr>
      </p:pic>
    </p:spTree>
    <p:extLst>
      <p:ext uri="{BB962C8B-B14F-4D97-AF65-F5344CB8AC3E}">
        <p14:creationId xmlns:p14="http://schemas.microsoft.com/office/powerpoint/2010/main" val="3063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3. Field</a:t>
            </a:r>
          </a:p>
        </p:txBody>
      </p:sp>
    </p:spTree>
    <p:extLst>
      <p:ext uri="{BB962C8B-B14F-4D97-AF65-F5344CB8AC3E}">
        <p14:creationId xmlns:p14="http://schemas.microsoft.com/office/powerpoint/2010/main" val="12442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200" dirty="0"/>
              <a:t>Enable CDS auditing for the environment</a:t>
            </a:r>
          </a:p>
        </p:txBody>
      </p:sp>
      <p:pic>
        <p:nvPicPr>
          <p:cNvPr id="4" name="Picture 3" descr="Power Platform Admin Center - Screenshot (Product &gt; Screenshot is highlighted)">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sp>
        <p:nvSpPr>
          <p:cNvPr id="6" name="Arrow: Right 5" descr="Arrow pointing from Power Platform Admin Center Screenshot to Auditing Close Up Screenshot">
            <a:extLst>
              <a:ext uri="{FF2B5EF4-FFF2-40B4-BE49-F238E27FC236}">
                <a16:creationId xmlns:a16="http://schemas.microsoft.com/office/drawing/2014/main" id="{569822FF-37FA-4689-A6F8-EFC3F8442BB0}"/>
              </a:ext>
            </a:extLst>
          </p:cNvPr>
          <p:cNvSpPr/>
          <p:nvPr/>
        </p:nvSpPr>
        <p:spPr bwMode="auto">
          <a:xfrm>
            <a:off x="5141944" y="2160540"/>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5" name="Picture 4" descr="Auditing Close Up - Screenshot">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Tree>
    <p:extLst>
      <p:ext uri="{BB962C8B-B14F-4D97-AF65-F5344CB8AC3E}">
        <p14:creationId xmlns:p14="http://schemas.microsoft.com/office/powerpoint/2010/main" val="30734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Entity Level</a:t>
            </a:r>
          </a:p>
        </p:txBody>
      </p:sp>
      <p:pic>
        <p:nvPicPr>
          <p:cNvPr id="4" name="Picture 3" descr="Entity Level, Auditing - Screenshot">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Field Level</a:t>
            </a:r>
          </a:p>
        </p:txBody>
      </p:sp>
      <p:pic>
        <p:nvPicPr>
          <p:cNvPr id="5" name="Picture 4" descr="Field Level Security - Screenshot">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Tree>
    <p:extLst>
      <p:ext uri="{BB962C8B-B14F-4D97-AF65-F5344CB8AC3E}">
        <p14:creationId xmlns:p14="http://schemas.microsoft.com/office/powerpoint/2010/main" val="622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en-US" sz="2100" dirty="0"/>
              <a:t>Leverage management connectors &amp; PowerShell</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599"/>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cs typeface="Segoe UI Light" panose="020B0502040204020203" pitchFamily="34" charset="0"/>
              </a:rPr>
              <a:t>powerful reporting tools + tools for action</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3" name="Rechteck 12">
            <a:extLst>
              <a:ext uri="{FF2B5EF4-FFF2-40B4-BE49-F238E27FC236}">
                <a16:creationId xmlns:a16="http://schemas.microsoft.com/office/drawing/2014/main" id="{260AB615-C03B-40DE-90E2-9634A5E2A8C9}"/>
              </a:ext>
            </a:extLst>
          </p:cNvPr>
          <p:cNvSpPr/>
          <p:nvPr/>
        </p:nvSpPr>
        <p:spPr>
          <a:xfrm>
            <a:off x="271379" y="1207772"/>
            <a:ext cx="8427000" cy="803425"/>
          </a:xfrm>
          <a:prstGeom prst="rect">
            <a:avLst/>
          </a:prstGeom>
        </p:spPr>
        <p:txBody>
          <a:bodyPr wrap="square">
            <a:spAutoFit/>
          </a:bodyPr>
          <a:lstStyle/>
          <a:p>
            <a:r>
              <a:rPr lang="en-US" sz="1471" dirty="0">
                <a:solidFill>
                  <a:srgbClr val="742772"/>
                </a:solidFill>
                <a:latin typeface="+mj-lt"/>
                <a:cs typeface="Segoe UI Light" panose="020B0502040204020203" pitchFamily="34" charset="0"/>
              </a:rPr>
              <a:t>Management connectors</a:t>
            </a:r>
          </a:p>
          <a:p>
            <a:pPr lvl="1"/>
            <a:r>
              <a:rPr lang="en-US" sz="1050" dirty="0">
                <a:solidFill>
                  <a:srgbClr val="000000"/>
                </a:solidFill>
                <a:cs typeface="Segoe UI Light" panose="020B0502040204020203" pitchFamily="34" charset="0"/>
              </a:rPr>
              <a:t>Full visibility: Power Platform APIs in an accessible connector interface, provide admin access to resources</a:t>
            </a:r>
          </a:p>
          <a:p>
            <a:pPr lvl="1"/>
            <a:r>
              <a:rPr lang="en-US" sz="1050" dirty="0">
                <a:solidFill>
                  <a:srgbClr val="000000"/>
                </a:solidFill>
                <a:cs typeface="Segoe UI Light" panose="020B0502040204020203" pitchFamily="34" charset="0"/>
              </a:rPr>
              <a:t>Customization : Pull the metadata you need to build the custom reports you want</a:t>
            </a:r>
          </a:p>
          <a:p>
            <a:pPr lvl="1"/>
            <a:r>
              <a:rPr lang="en-US" sz="1050" dirty="0">
                <a:solidFill>
                  <a:srgbClr val="000000"/>
                </a:solidFill>
                <a:cs typeface="Segoe UI Light" panose="020B0502040204020203" pitchFamily="34" charset="0"/>
              </a:rPr>
              <a:t>Flexibility: Build the policies you need to implement administration + governance requirements</a:t>
            </a:r>
          </a:p>
        </p:txBody>
      </p: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371FD3B4-6AC0-4D01-8C58-87E52E16F6A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1439" y="3041087"/>
            <a:ext cx="413280" cy="413280"/>
          </a:xfrm>
          <a:prstGeom prst="rect">
            <a:avLst/>
          </a:prstGeom>
        </p:spPr>
      </p:pic>
      <p:pic>
        <p:nvPicPr>
          <p:cNvPr id="37" name="Picture 4">
            <a:extLst>
              <a:ext uri="{FF2B5EF4-FFF2-40B4-BE49-F238E27FC236}">
                <a16:creationId xmlns:a16="http://schemas.microsoft.com/office/drawing/2014/main" id="{9242B138-5F2C-4C21-AB46-7A5FBCE16E9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222" y="3856632"/>
            <a:ext cx="413280" cy="413280"/>
          </a:xfrm>
          <a:prstGeom prst="rect">
            <a:avLst/>
          </a:prstGeom>
        </p:spPr>
      </p:pic>
      <p:pic>
        <p:nvPicPr>
          <p:cNvPr id="42" name="Picture 6">
            <a:extLst>
              <a:ext uri="{FF2B5EF4-FFF2-40B4-BE49-F238E27FC236}">
                <a16:creationId xmlns:a16="http://schemas.microsoft.com/office/drawing/2014/main" id="{982AC6AE-8DF6-40C4-A703-90EBF2A48A8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214" y="2675703"/>
            <a:ext cx="413280" cy="413280"/>
          </a:xfrm>
          <a:prstGeom prst="rect">
            <a:avLst/>
          </a:prstGeom>
        </p:spPr>
      </p:pic>
      <p:pic>
        <p:nvPicPr>
          <p:cNvPr id="43" name="Picture 7">
            <a:extLst>
              <a:ext uri="{FF2B5EF4-FFF2-40B4-BE49-F238E27FC236}">
                <a16:creationId xmlns:a16="http://schemas.microsoft.com/office/drawing/2014/main" id="{D776D452-4799-492F-984D-39868FDE41B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561" y="2645309"/>
            <a:ext cx="413280" cy="413280"/>
          </a:xfrm>
          <a:prstGeom prst="rect">
            <a:avLst/>
          </a:prstGeom>
        </p:spPr>
      </p:pic>
      <p:sp>
        <p:nvSpPr>
          <p:cNvPr id="45" name="TextBox 12">
            <a:extLst>
              <a:ext uri="{FF2B5EF4-FFF2-40B4-BE49-F238E27FC236}">
                <a16:creationId xmlns:a16="http://schemas.microsoft.com/office/drawing/2014/main" id="{239A33E1-D5CB-42F9-923F-CF659044A1DC}"/>
              </a:ext>
            </a:extLst>
          </p:cNvPr>
          <p:cNvSpPr txBox="1"/>
          <p:nvPr/>
        </p:nvSpPr>
        <p:spPr>
          <a:xfrm>
            <a:off x="495685" y="3371514"/>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Flow</a:t>
            </a:r>
            <a:br>
              <a:rPr lang="en-US" sz="1176" dirty="0">
                <a:solidFill>
                  <a:srgbClr val="742772"/>
                </a:solidFill>
                <a:cs typeface="Segoe UI Light" panose="020B0502040204020203" pitchFamily="34" charset="0"/>
              </a:rPr>
            </a:br>
            <a:r>
              <a:rPr lang="en-US" sz="1176" dirty="0">
                <a:solidFill>
                  <a:srgbClr val="742772"/>
                </a:solidFill>
                <a:cs typeface="Segoe UI Light" panose="020B0502040204020203" pitchFamily="34" charset="0"/>
              </a:rPr>
              <a:t>Management</a:t>
            </a:r>
          </a:p>
        </p:txBody>
      </p:sp>
      <p:sp>
        <p:nvSpPr>
          <p:cNvPr id="46" name="TextBox 12">
            <a:extLst>
              <a:ext uri="{FF2B5EF4-FFF2-40B4-BE49-F238E27FC236}">
                <a16:creationId xmlns:a16="http://schemas.microsoft.com/office/drawing/2014/main" id="{11861547-5DE6-4B84-9BBE-CECFD1E5F095}"/>
              </a:ext>
            </a:extLst>
          </p:cNvPr>
          <p:cNvSpPr txBox="1"/>
          <p:nvPr/>
        </p:nvSpPr>
        <p:spPr>
          <a:xfrm>
            <a:off x="1840323" y="2560445"/>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 Platform for Admins</a:t>
            </a:r>
          </a:p>
        </p:txBody>
      </p:sp>
      <p:sp>
        <p:nvSpPr>
          <p:cNvPr id="47" name="TextBox 12">
            <a:extLst>
              <a:ext uri="{FF2B5EF4-FFF2-40B4-BE49-F238E27FC236}">
                <a16:creationId xmlns:a16="http://schemas.microsoft.com/office/drawing/2014/main" id="{51FF6A87-AB32-4DD7-8DFE-2CD3EBCCE373}"/>
              </a:ext>
            </a:extLst>
          </p:cNvPr>
          <p:cNvSpPr txBox="1"/>
          <p:nvPr/>
        </p:nvSpPr>
        <p:spPr>
          <a:xfrm>
            <a:off x="3211980" y="2143677"/>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PowerApps for Admins</a:t>
            </a:r>
          </a:p>
        </p:txBody>
      </p:sp>
      <p:sp>
        <p:nvSpPr>
          <p:cNvPr id="48" name="TextBox 12">
            <a:extLst>
              <a:ext uri="{FF2B5EF4-FFF2-40B4-BE49-F238E27FC236}">
                <a16:creationId xmlns:a16="http://schemas.microsoft.com/office/drawing/2014/main" id="{AEE6E06C-53F0-48CC-B100-D1A68537154D}"/>
              </a:ext>
            </a:extLst>
          </p:cNvPr>
          <p:cNvSpPr txBox="1"/>
          <p:nvPr/>
        </p:nvSpPr>
        <p:spPr>
          <a:xfrm>
            <a:off x="4581615" y="2188091"/>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PowerApps for App Makers</a:t>
            </a:r>
          </a:p>
        </p:txBody>
      </p:sp>
      <p:sp>
        <p:nvSpPr>
          <p:cNvPr id="49" name="TextBox 12">
            <a:extLst>
              <a:ext uri="{FF2B5EF4-FFF2-40B4-BE49-F238E27FC236}">
                <a16:creationId xmlns:a16="http://schemas.microsoft.com/office/drawing/2014/main" id="{7094A7FA-457D-4D6F-AF28-0CA687E89A76}"/>
              </a:ext>
            </a:extLst>
          </p:cNvPr>
          <p:cNvSpPr txBox="1"/>
          <p:nvPr/>
        </p:nvSpPr>
        <p:spPr>
          <a:xfrm>
            <a:off x="5753336" y="2563613"/>
            <a:ext cx="1869928" cy="635174"/>
          </a:xfrm>
          <a:prstGeom prst="rect">
            <a:avLst/>
          </a:prstGeom>
          <a:noFill/>
        </p:spPr>
        <p:txBody>
          <a:bodyPr wrap="square" rtlCol="0">
            <a:spAutoFit/>
          </a:bodyPr>
          <a:lstStyle/>
          <a:p>
            <a:pPr algn="ctr"/>
            <a:r>
              <a:rPr lang="en-US" sz="1176" dirty="0" err="1">
                <a:solidFill>
                  <a:srgbClr val="5A81C0"/>
                </a:solidFill>
                <a:cs typeface="Segoe UI Light" panose="020B0502040204020203" pitchFamily="34" charset="0"/>
              </a:rPr>
              <a:t>Microsoft.PowerApps</a:t>
            </a:r>
            <a:r>
              <a:rPr lang="en-US" sz="1176" dirty="0">
                <a:solidFill>
                  <a:srgbClr val="5A81C0"/>
                </a:solidFill>
                <a:cs typeface="Segoe UI Light" panose="020B0502040204020203" pitchFamily="34" charset="0"/>
              </a:rPr>
              <a:t>.</a:t>
            </a:r>
            <a:br>
              <a:rPr lang="en-US" sz="1176" dirty="0">
                <a:solidFill>
                  <a:srgbClr val="5A81C0"/>
                </a:solidFill>
                <a:cs typeface="Segoe UI Light" panose="020B0502040204020203" pitchFamily="34" charset="0"/>
              </a:rPr>
            </a:br>
            <a:r>
              <a:rPr lang="en-US" sz="1176" dirty="0" err="1">
                <a:solidFill>
                  <a:srgbClr val="5A81C0"/>
                </a:solidFill>
                <a:cs typeface="Segoe UI Light" panose="020B0502040204020203" pitchFamily="34" charset="0"/>
              </a:rPr>
              <a:t>Administration.PowerShell</a:t>
            </a:r>
            <a:endParaRPr lang="en-US" sz="1176" dirty="0">
              <a:solidFill>
                <a:srgbClr val="5A81C0"/>
              </a:solidFill>
              <a:cs typeface="Segoe UI Light" panose="020B0502040204020203" pitchFamily="34" charset="0"/>
            </a:endParaRPr>
          </a:p>
        </p:txBody>
      </p:sp>
      <p:sp>
        <p:nvSpPr>
          <p:cNvPr id="50" name="TextBox 12">
            <a:extLst>
              <a:ext uri="{FF2B5EF4-FFF2-40B4-BE49-F238E27FC236}">
                <a16:creationId xmlns:a16="http://schemas.microsoft.com/office/drawing/2014/main" id="{9B7C62F6-1F46-4DEF-89BD-23281DBEECD5}"/>
              </a:ext>
            </a:extLst>
          </p:cNvPr>
          <p:cNvSpPr txBox="1"/>
          <p:nvPr/>
        </p:nvSpPr>
        <p:spPr>
          <a:xfrm>
            <a:off x="7234727" y="3325624"/>
            <a:ext cx="1488353" cy="454227"/>
          </a:xfrm>
          <a:prstGeom prst="rect">
            <a:avLst/>
          </a:prstGeom>
          <a:noFill/>
        </p:spPr>
        <p:txBody>
          <a:bodyPr wrap="square" rtlCol="0">
            <a:spAutoFit/>
          </a:bodyPr>
          <a:lstStyle/>
          <a:p>
            <a:pPr algn="ctr"/>
            <a:r>
              <a:rPr lang="en-US" sz="1176" dirty="0" err="1">
                <a:solidFill>
                  <a:srgbClr val="5A81C0"/>
                </a:solidFill>
                <a:cs typeface="Segoe UI Light" panose="020B0502040204020203" pitchFamily="34" charset="0"/>
              </a:rPr>
              <a:t>Microsoft.PowerApps.PowerShell</a:t>
            </a:r>
            <a:endParaRPr lang="en-US" sz="1176" dirty="0">
              <a:solidFill>
                <a:srgbClr val="5A81C0"/>
              </a:solidFill>
              <a:cs typeface="Segoe UI Light" panose="020B0502040204020203" pitchFamily="34" charset="0"/>
            </a:endParaRPr>
          </a:p>
        </p:txBody>
      </p:sp>
      <p:pic>
        <p:nvPicPr>
          <p:cNvPr id="5126" name="Picture 6">
            <a:extLst>
              <a:ext uri="{FF2B5EF4-FFF2-40B4-BE49-F238E27FC236}">
                <a16:creationId xmlns:a16="http://schemas.microsoft.com/office/drawing/2014/main" id="{292ACDB3-0B22-4F63-B8E6-A7BFA7F15B91}"/>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1750" y="3054160"/>
            <a:ext cx="413100" cy="4131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0BE0B92-6FBF-4282-97A4-52480FEA5FB8}"/>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4768" y="3813040"/>
            <a:ext cx="413100" cy="413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82842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cs typeface="Segoe UI Light" panose="020B0502040204020203" pitchFamily="34" charset="0"/>
              </a:rPr>
              <a:t>The </a:t>
            </a:r>
            <a:r>
              <a:rPr lang="en-US" sz="1176" dirty="0">
                <a:solidFill>
                  <a:srgbClr val="5A81C0"/>
                </a:solidFill>
                <a:cs typeface="Segoe UI Light" panose="020B0502040204020203" pitchFamily="34" charset="0"/>
              </a:rPr>
              <a:t>PowerShell Cmdlets</a:t>
            </a:r>
            <a:r>
              <a:rPr lang="en-US" sz="1176" dirty="0">
                <a:solidFill>
                  <a:srgbClr val="282828"/>
                </a:solidFill>
                <a:cs typeface="Segoe UI Light" panose="020B0502040204020203" pitchFamily="34" charset="0"/>
              </a:rPr>
              <a:t> give admins full visibility to all activity for Power Apps and Flow in their organization - </a:t>
            </a:r>
            <a:r>
              <a:rPr lang="en-US" sz="1176" dirty="0">
                <a:solidFill>
                  <a:srgbClr val="282828"/>
                </a:solidFill>
                <a:cs typeface="Segoe UI Light" panose="020B0502040204020203" pitchFamily="34" charset="0"/>
                <a:hlinkClick r:id="rId7"/>
              </a:rPr>
              <a:t>aka.ms/</a:t>
            </a:r>
            <a:r>
              <a:rPr lang="en-US" sz="1176" dirty="0" err="1">
                <a:solidFill>
                  <a:srgbClr val="282828"/>
                </a:solidFill>
                <a:cs typeface="Segoe UI Light" panose="020B0502040204020203" pitchFamily="34" charset="0"/>
                <a:hlinkClick r:id="rId7"/>
              </a:rPr>
              <a:t>powerappspowershell</a:t>
            </a:r>
            <a:r>
              <a:rPr lang="en-US" sz="1176" dirty="0">
                <a:solidFill>
                  <a:srgbClr val="282828"/>
                </a:solidFill>
                <a:cs typeface="Segoe UI Light" panose="020B0502040204020203" pitchFamily="34" charset="0"/>
              </a:rPr>
              <a:t>.</a:t>
            </a:r>
          </a:p>
        </p:txBody>
      </p:sp>
      <p:sp>
        <p:nvSpPr>
          <p:cNvPr id="3" name="Footer Placeholder 2">
            <a:extLst>
              <a:ext uri="{FF2B5EF4-FFF2-40B4-BE49-F238E27FC236}">
                <a16:creationId xmlns:a16="http://schemas.microsoft.com/office/drawing/2014/main" id="{032D40B3-68C5-4632-B908-032CB8CD120E}"/>
              </a:ext>
            </a:extLst>
          </p:cNvPr>
          <p:cNvSpPr>
            <a:spLocks noGrp="1"/>
          </p:cNvSpPr>
          <p:nvPr>
            <p:ph type="ftr" sz="quarter" idx="3"/>
          </p:nvPr>
        </p:nvSpPr>
        <p:spPr/>
        <p:txBody>
          <a:bodyPr/>
          <a:lstStyle/>
          <a:p>
            <a:pPr defTabSz="685800">
              <a:defRPr/>
            </a:pPr>
            <a:r>
              <a:rPr lang="en-US">
                <a:solidFill>
                  <a:srgbClr val="FFFFFF">
                    <a:lumMod val="65000"/>
                  </a:srgbClr>
                </a:solidFill>
              </a:rPr>
              <a:t>© Microsoft Corporation                                                                                  								                      Power Platform </a:t>
            </a:r>
          </a:p>
        </p:txBody>
      </p:sp>
    </p:spTree>
    <p:extLst>
      <p:ext uri="{BB962C8B-B14F-4D97-AF65-F5344CB8AC3E}">
        <p14:creationId xmlns:p14="http://schemas.microsoft.com/office/powerpoint/2010/main" val="29744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2800" dirty="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892552"/>
          </a:xfrm>
        </p:spPr>
        <p:txBody>
          <a:bodyPr/>
          <a:lstStyle/>
          <a:p>
            <a:pPr marL="457200" indent="-457200">
              <a:buFont typeface="Wingdings" panose="05000000000000000000" pitchFamily="2" charset="2"/>
              <a:buChar char="§"/>
            </a:pPr>
            <a:r>
              <a:rPr lang="en-US" sz="2000" dirty="0"/>
              <a:t>PowerShell - </a:t>
            </a:r>
            <a:r>
              <a:rPr lang="en-US" sz="2000" dirty="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000" dirty="0">
                <a:solidFill>
                  <a:schemeClr val="tx2"/>
                </a:solidFill>
              </a:rPr>
              <a:t> </a:t>
            </a:r>
            <a:br>
              <a:rPr lang="en-US" sz="2000" dirty="0"/>
            </a:br>
            <a:endParaRPr lang="en-US" sz="2000" dirty="0"/>
          </a:p>
          <a:p>
            <a:pPr marL="457200" indent="-457200">
              <a:buFont typeface="Wingdings" panose="05000000000000000000" pitchFamily="2" charset="2"/>
              <a:buChar char="§"/>
            </a:pPr>
            <a:r>
              <a:rPr lang="en-US" sz="2000" dirty="0"/>
              <a:t>Management connectors: via Power Automate </a:t>
            </a:r>
            <a:r>
              <a:rPr lang="en-US" sz="2000" dirty="0">
                <a:hlinkClick r:id="rId3"/>
              </a:rPr>
              <a:t>https://aka.ms/listpoweractivity</a:t>
            </a:r>
            <a:r>
              <a:rPr lang="en-US" sz="2000" dirty="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33934" y="2571751"/>
            <a:ext cx="6840760" cy="2571750"/>
          </a:xfrm>
          <a:prstGeom prst="rect">
            <a:avLst/>
          </a:prstGeom>
        </p:spPr>
      </p:pic>
      <p:sp>
        <p:nvSpPr>
          <p:cNvPr id="5" name="Rectangle 4" descr="Highlighting &quot;Get list of new PowerApps, Flows and Connectors&quot; option">
            <a:extLst>
              <a:ext uri="{FF2B5EF4-FFF2-40B4-BE49-F238E27FC236}">
                <a16:creationId xmlns:a16="http://schemas.microsoft.com/office/drawing/2014/main" id="{7F62F592-61F9-4EAA-B120-554EBC901F2C}"/>
              </a:ext>
            </a:extLst>
          </p:cNvPr>
          <p:cNvSpPr/>
          <p:nvPr/>
        </p:nvSpPr>
        <p:spPr bwMode="auto">
          <a:xfrm>
            <a:off x="971600" y="3308350"/>
            <a:ext cx="1733500" cy="1711672"/>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91957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Apps</a:t>
            </a:r>
            <a:br>
              <a:rPr lang="en-US" dirty="0">
                <a:solidFill>
                  <a:srgbClr val="000000"/>
                </a:solidFill>
              </a:rPr>
            </a:br>
            <a:r>
              <a:rPr lang="en-US" dirty="0">
                <a:solidFill>
                  <a:srgbClr val="000000"/>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Automate</a:t>
            </a:r>
            <a:br>
              <a:rPr lang="en-US" dirty="0">
                <a:solidFill>
                  <a:srgbClr val="000000"/>
                </a:solidFill>
              </a:rPr>
            </a:br>
            <a:r>
              <a:rPr lang="en-US" dirty="0">
                <a:solidFill>
                  <a:srgbClr val="000000"/>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Service Health Dashboard and Message Center </a:t>
            </a:r>
          </a:p>
        </p:txBody>
      </p:sp>
      <p:pic>
        <p:nvPicPr>
          <p:cNvPr id="11" name="Picture 10" descr="PowerApps Support - Screenshot">
            <a:extLst>
              <a:ext uri="{FF2B5EF4-FFF2-40B4-BE49-F238E27FC236}">
                <a16:creationId xmlns:a16="http://schemas.microsoft.com/office/drawing/2014/main" id="{AB4B8B5A-CC8D-4CF1-8C72-A0CA500B902E}"/>
              </a:ext>
            </a:extLst>
          </p:cNvPr>
          <p:cNvPicPr>
            <a:picLocks noChangeAspect="1"/>
          </p:cNvPicPr>
          <p:nvPr/>
        </p:nvPicPr>
        <p:blipFill>
          <a:blip r:embed="rId2"/>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pic>
        <p:nvPicPr>
          <p:cNvPr id="9" name="Picture 8" descr="Flow support - Screenshot">
            <a:extLst>
              <a:ext uri="{FF2B5EF4-FFF2-40B4-BE49-F238E27FC236}">
                <a16:creationId xmlns:a16="http://schemas.microsoft.com/office/drawing/2014/main" id="{1C6246D2-3D0D-4C30-AF0C-11935EF45D6B}"/>
              </a:ext>
            </a:extLst>
          </p:cNvPr>
          <p:cNvPicPr>
            <a:picLocks noChangeAspect="1"/>
          </p:cNvPicPr>
          <p:nvPr/>
        </p:nvPicPr>
        <p:blipFill>
          <a:blip r:embed="rId3"/>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29173"/>
            <a:ext cx="8472313" cy="332399"/>
          </a:xfrm>
        </p:spPr>
        <p:txBody>
          <a:bodyPr/>
          <a:lstStyle/>
          <a:p>
            <a:r>
              <a:rPr lang="en-US" sz="2400" dirty="0">
                <a:solidFill>
                  <a:schemeClr val="tx1"/>
                </a:solidFill>
              </a:rPr>
              <a:t>Service Health Dashboard &amp; Message Center</a:t>
            </a:r>
          </a:p>
        </p:txBody>
      </p:sp>
      <p:sp>
        <p:nvSpPr>
          <p:cNvPr id="6" name="Text Placeholder 5">
            <a:extLst>
              <a:ext uri="{C183D7F6-B498-43B3-948B-1728B52AA6E4}">
                <adec:decorative xmlns:adec="http://schemas.microsoft.com/office/drawing/2017/decorative" val="1"/>
              </a:ext>
            </a:extLst>
          </p:cNvPr>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sp>
        <p:nvSpPr>
          <p:cNvPr id="12" name="TextBox 11">
            <a:extLst>
              <a:ext uri="{FF2B5EF4-FFF2-40B4-BE49-F238E27FC236}">
                <a16:creationId xmlns:a16="http://schemas.microsoft.com/office/drawing/2014/main" id="{0EB4FB94-EB03-497A-BB15-0DA5E2AB4F1F}"/>
              </a:ext>
            </a:extLst>
          </p:cNvPr>
          <p:cNvSpPr txBox="1"/>
          <p:nvPr/>
        </p:nvSpPr>
        <p:spPr>
          <a:xfrm>
            <a:off x="450957" y="583244"/>
            <a:ext cx="5194193" cy="5357300"/>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customer impact</a:t>
            </a:r>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326947" y="763907"/>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pic>
        <p:nvPicPr>
          <p:cNvPr id="11" name="Picture 10" descr="Service Health Dashboard - Screenshot">
            <a:extLst>
              <a:ext uri="{FF2B5EF4-FFF2-40B4-BE49-F238E27FC236}">
                <a16:creationId xmlns:a16="http://schemas.microsoft.com/office/drawing/2014/main" id="{C681D81F-5CB0-4754-BC70-AA9028182776}"/>
              </a:ext>
            </a:extLst>
          </p:cNvPr>
          <p:cNvPicPr>
            <a:picLocks noChangeAspect="1"/>
          </p:cNvPicPr>
          <p:nvPr/>
        </p:nvPicPr>
        <p:blipFill>
          <a:blip r:embed="rId3"/>
          <a:stretch>
            <a:fillRect/>
          </a:stretch>
        </p:blipFill>
        <p:spPr>
          <a:xfrm>
            <a:off x="6326947" y="954364"/>
            <a:ext cx="2588167" cy="2035776"/>
          </a:xfrm>
          <a:prstGeom prst="rect">
            <a:avLst/>
          </a:prstGeom>
          <a:ln>
            <a:solidFill>
              <a:schemeClr val="accent1">
                <a:lumMod val="10000"/>
              </a:schemeClr>
            </a:solidFill>
          </a:ln>
        </p:spPr>
      </p:pic>
      <p:sp>
        <p:nvSpPr>
          <p:cNvPr id="13" name="TextBox 12">
            <a:extLst>
              <a:ext uri="{FF2B5EF4-FFF2-40B4-BE49-F238E27FC236}">
                <a16:creationId xmlns:a16="http://schemas.microsoft.com/office/drawing/2014/main" id="{95477F25-7B75-47BE-8781-0E8649FDE61C}"/>
              </a:ext>
            </a:extLst>
          </p:cNvPr>
          <p:cNvSpPr txBox="1"/>
          <p:nvPr/>
        </p:nvSpPr>
        <p:spPr>
          <a:xfrm>
            <a:off x="6326947" y="311181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pic>
        <p:nvPicPr>
          <p:cNvPr id="10" name="Picture 9" descr="Message Center - Screenshot">
            <a:extLst>
              <a:ext uri="{FF2B5EF4-FFF2-40B4-BE49-F238E27FC236}">
                <a16:creationId xmlns:a16="http://schemas.microsoft.com/office/drawing/2014/main" id="{35BF2B63-9FAF-4638-899D-D961A6427A52}"/>
              </a:ext>
            </a:extLst>
          </p:cNvPr>
          <p:cNvPicPr/>
          <p:nvPr/>
        </p:nvPicPr>
        <p:blipFill>
          <a:blip r:embed="rId4"/>
          <a:stretch>
            <a:fillRect/>
          </a:stretch>
        </p:blipFill>
        <p:spPr>
          <a:xfrm>
            <a:off x="6326947" y="3261894"/>
            <a:ext cx="2450244" cy="1829554"/>
          </a:xfrm>
          <a:prstGeom prst="rect">
            <a:avLst/>
          </a:prstGeom>
          <a:ln>
            <a:solidFill>
              <a:schemeClr val="accent1">
                <a:lumMod val="10000"/>
              </a:schemeClr>
            </a:solidFill>
          </a:ln>
        </p:spPr>
      </p:pic>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14" name="Text Placeholder 13">
            <a:extLst>
              <a:ext uri="{FF2B5EF4-FFF2-40B4-BE49-F238E27FC236}">
                <a16:creationId xmlns:a16="http://schemas.microsoft.com/office/drawing/2014/main" id="{B48F6742-7D9F-4D9D-94D0-A51D7A891693}"/>
              </a:ext>
            </a:extLst>
          </p:cNvPr>
          <p:cNvSpPr>
            <a:spLocks noGrp="1"/>
          </p:cNvSpPr>
          <p:nvPr>
            <p:ph type="body" sz="quarter" idx="10"/>
          </p:nvPr>
        </p:nvSpPr>
        <p:spPr>
          <a:xfrm>
            <a:off x="438150" y="1076623"/>
            <a:ext cx="8263890" cy="2882328"/>
          </a:xfrm>
        </p:spPr>
        <p:txBody>
          <a:bodyPr/>
          <a:lstStyle/>
          <a:p>
            <a:pPr marL="0" indent="0">
              <a:buNone/>
            </a:pPr>
            <a:r>
              <a:rPr lang="en-GB" sz="2000" dirty="0">
                <a:latin typeface="+mn-lt"/>
              </a:rPr>
              <a:t>Analytics are helpful to monitor on-going activity and perform capacity planning</a:t>
            </a:r>
            <a:br>
              <a:rPr lang="en-GB" sz="2000" dirty="0">
                <a:latin typeface="+mn-lt"/>
              </a:rPr>
            </a:br>
            <a:endParaRPr lang="en-US" sz="2000" dirty="0">
              <a:latin typeface="+mn-lt"/>
            </a:endParaRPr>
          </a:p>
          <a:p>
            <a:pPr marL="0" indent="0">
              <a:buNone/>
            </a:pPr>
            <a:r>
              <a:rPr lang="en-GB" sz="2000" dirty="0">
                <a:latin typeface="+mn-lt"/>
              </a:rPr>
              <a:t>Activity auditing allows monitoring of what has happened in an environment</a:t>
            </a:r>
            <a:br>
              <a:rPr lang="en-GB" sz="2000" dirty="0">
                <a:latin typeface="+mn-lt"/>
              </a:rPr>
            </a:br>
            <a:endParaRPr lang="en-GB" sz="2000" dirty="0">
              <a:latin typeface="+mn-lt"/>
            </a:endParaRPr>
          </a:p>
          <a:p>
            <a:pPr marL="0" indent="0">
              <a:buNone/>
            </a:pPr>
            <a:r>
              <a:rPr lang="en-GB" sz="2000" dirty="0">
                <a:latin typeface="+mn-lt"/>
              </a:rPr>
              <a:t>Working with makers ensures you are collecting necessary audit data</a:t>
            </a:r>
            <a:r>
              <a:rPr lang="en-GB" dirty="0">
                <a:latin typeface="+mn-lt"/>
              </a:rPr>
              <a:t> </a:t>
            </a:r>
            <a:endParaRPr lang="en-US" dirty="0">
              <a:latin typeface="+mn-lt"/>
            </a:endParaRPr>
          </a:p>
          <a:p>
            <a:pPr marL="0" indent="0">
              <a:buNone/>
            </a:pPr>
            <a:endParaRPr lang="en-US" dirty="0"/>
          </a:p>
          <a:p>
            <a:endParaRPr lang="en-US" dirty="0"/>
          </a:p>
        </p:txBody>
      </p:sp>
      <p:sp>
        <p:nvSpPr>
          <p:cNvPr id="2" name="Slide Number Placeholder 1" hidden="1"/>
          <p:cNvSpPr>
            <a:spLocks noGrp="1"/>
          </p:cNvSpPr>
          <p:nvPr>
            <p:ph type="sldNum" sz="quarter" idx="4294967295"/>
          </p:nvPr>
        </p:nvSpPr>
        <p:spPr>
          <a:xfrm>
            <a:off x="7010400" y="4868863"/>
            <a:ext cx="2133600" cy="171450"/>
          </a:xfrm>
          <a:prstGeom prst="rect">
            <a:avLst/>
          </a:prstGeom>
        </p:spPr>
        <p:txBody>
          <a:bodyPr/>
          <a:lstStyle/>
          <a:p>
            <a:pPr>
              <a:spcAft>
                <a:spcPts val="600"/>
              </a:spcAft>
            </a:pPr>
            <a:fld id="{F777EB7E-3C84-4DC8-BC65-B9675A7009BB}" type="slidenum">
              <a:rPr lang="en-US" smtClean="0"/>
              <a:pPr>
                <a:spcAft>
                  <a:spcPts val="600"/>
                </a:spcAft>
              </a:pPr>
              <a:t>39</a:t>
            </a:fld>
            <a:endParaRPr lang="en-US"/>
          </a:p>
        </p:txBody>
      </p:sp>
    </p:spTree>
    <p:extLst>
      <p:ext uri="{BB962C8B-B14F-4D97-AF65-F5344CB8AC3E}">
        <p14:creationId xmlns:p14="http://schemas.microsoft.com/office/powerpoint/2010/main" val="2833674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Admin reporting and analytics in the Power Platform admin center</a:t>
            </a:r>
            <a:endParaRPr lang="en-US" dirty="0"/>
          </a:p>
        </p:txBody>
      </p:sp>
      <p:pic>
        <p:nvPicPr>
          <p:cNvPr id="20" name="Picture Placeholder 18" descr="Admin Dashboard - Screenshot">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pic>
        <p:nvPicPr>
          <p:cNvPr id="24" name="Picture 17" descr="Analytics Dashboard - Screenshot">
            <a:extLst>
              <a:ext uri="{FF2B5EF4-FFF2-40B4-BE49-F238E27FC236}">
                <a16:creationId xmlns:a16="http://schemas.microsoft.com/office/drawing/2014/main" id="{C071E56F-3EF9-4AA0-97D8-D4BF7D1DC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pic>
        <p:nvPicPr>
          <p:cNvPr id="19" name="Picture 18" descr="Power BI - Screenshot">
            <a:extLst>
              <a:ext uri="{FF2B5EF4-FFF2-40B4-BE49-F238E27FC236}">
                <a16:creationId xmlns:a16="http://schemas.microsoft.com/office/drawing/2014/main" id="{A9F3B719-0D30-44CD-9E27-1C2075E05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spTree>
    <p:extLst>
      <p:ext uri="{BB962C8B-B14F-4D97-AF65-F5344CB8AC3E}">
        <p14:creationId xmlns:p14="http://schemas.microsoft.com/office/powerpoint/2010/main" val="29881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3"/>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extLst>
              <p:ext uri="{D42A27DB-BD31-4B8C-83A1-F6EECF244321}">
                <p14:modId xmlns:p14="http://schemas.microsoft.com/office/powerpoint/2010/main" val="3253459865"/>
              </p:ext>
            </p:extLst>
          </p:nvPr>
        </p:nvGraphicFramePr>
        <p:xfrm>
          <a:off x="4204681" y="1674512"/>
          <a:ext cx="4095810" cy="2479976"/>
        </p:xfrm>
        <a:graphic>
          <a:graphicData uri="http://schemas.openxmlformats.org/drawingml/2006/table">
            <a:tbl>
              <a:tblPr firstRow="1" bandRow="1">
                <a:tableStyleId>{21E4AEA4-8DFA-4A89-87EB-49C32662AFE0}</a:tableStyleId>
              </a:tblPr>
              <a:tblGrid>
                <a:gridCol w="2024776">
                  <a:extLst>
                    <a:ext uri="{9D8B030D-6E8A-4147-A177-3AD203B41FA5}">
                      <a16:colId xmlns:a16="http://schemas.microsoft.com/office/drawing/2014/main" val="1727943013"/>
                    </a:ext>
                  </a:extLst>
                </a:gridCol>
                <a:gridCol w="2071034">
                  <a:extLst>
                    <a:ext uri="{9D8B030D-6E8A-4147-A177-3AD203B41FA5}">
                      <a16:colId xmlns:a16="http://schemas.microsoft.com/office/drawing/2014/main" val="646873165"/>
                    </a:ext>
                  </a:extLst>
                </a:gridCol>
              </a:tblGrid>
              <a:tr h="309524">
                <a:tc>
                  <a:txBody>
                    <a:bodyPr/>
                    <a:lstStyle/>
                    <a:p>
                      <a:pPr algn="ctr"/>
                      <a:r>
                        <a:rPr lang="en-US" sz="1400" dirty="0">
                          <a:solidFill>
                            <a:srgbClr val="000000"/>
                          </a:solidFill>
                        </a:rPr>
                        <a:t>Power Automate</a:t>
                      </a:r>
                    </a:p>
                  </a:txBody>
                  <a:tcPr marL="68580" marR="68580" marT="34290" marB="34290"/>
                </a:tc>
                <a:tc>
                  <a:txBody>
                    <a:bodyPr/>
                    <a:lstStyle/>
                    <a:p>
                      <a:pPr algn="ctr"/>
                      <a:r>
                        <a:rPr lang="en-US" sz="1400" dirty="0">
                          <a:solidFill>
                            <a:srgbClr val="000000"/>
                          </a:solidFill>
                        </a:rPr>
                        <a:t>Power Apps</a:t>
                      </a:r>
                    </a:p>
                  </a:txBody>
                  <a:tcPr marL="68580" marR="68580" marT="34290" marB="34290"/>
                </a:tc>
                <a:extLst>
                  <a:ext uri="{0D108BD9-81ED-4DB2-BD59-A6C34878D82A}">
                    <a16:rowId xmlns:a16="http://schemas.microsoft.com/office/drawing/2014/main" val="1634850960"/>
                  </a:ext>
                </a:extLst>
              </a:tr>
              <a:tr h="2170452">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pic>
        <p:nvPicPr>
          <p:cNvPr id="27" name="Picture 15">
            <a:extLst>
              <a:ext uri="{FF2B5EF4-FFF2-40B4-BE49-F238E27FC236}">
                <a16:creationId xmlns:a16="http://schemas.microsoft.com/office/drawing/2014/main" id="{DA6312ED-22B7-4024-9814-731E0C5C3BC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2489996"/>
            <a:ext cx="454064" cy="346522"/>
          </a:xfrm>
          <a:prstGeom prst="rect">
            <a:avLst/>
          </a:prstGeom>
          <a:ln>
            <a:solidFill>
              <a:schemeClr val="bg1"/>
            </a:solidFill>
          </a:ln>
        </p:spPr>
      </p:pic>
      <p:sp>
        <p:nvSpPr>
          <p:cNvPr id="29" name="arrow_6">
            <a:extLst>
              <a:ext uri="{FF2B5EF4-FFF2-40B4-BE49-F238E27FC236}">
                <a16:creationId xmlns:a16="http://schemas.microsoft.com/office/drawing/2014/main" id="{45FA3216-FB0D-4FAC-8043-C069A3F4D64B}"/>
              </a:ext>
              <a:ext uri="{C183D7F6-B498-43B3-948B-1728B52AA6E4}">
                <adec:decorative xmlns:adec="http://schemas.microsoft.com/office/drawing/2017/decorative" val="1"/>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a:extLst>
              <a:ext uri="{FF2B5EF4-FFF2-40B4-BE49-F238E27FC236}">
                <a16:creationId xmlns:a16="http://schemas.microsoft.com/office/drawing/2014/main" id="{6E7AB62F-7952-4882-B758-9ACBB46E81BC}"/>
              </a:ext>
              <a:ext uri="{C183D7F6-B498-43B3-948B-1728B52AA6E4}">
                <adec:decorative xmlns:adec="http://schemas.microsoft.com/office/drawing/2017/decorative" val="1"/>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grpSp>
        <p:nvGrpSpPr>
          <p:cNvPr id="4" name="Group 3" descr="Power Automate (Header)&#10;Created Flow&#10;Edited Flow&#10;Deleted Flow&#10;Edited Permissions&#10;Deleted Permissions&#10;Started a paid trial&#10;Renewed a paid trial&#10;&#10;Power Apps (Header)&#10;Created app&#10;Edit/save app (draft)&#10;Published app&#10;Deleted app&#10;Restored an app from app version&#10;Launched app&#10;Marking app as featured&#10;Marking app as hero&#10;Edit app permissions&#10;Deleted app permissions">
            <a:extLst>
              <a:ext uri="{FF2B5EF4-FFF2-40B4-BE49-F238E27FC236}">
                <a16:creationId xmlns:a16="http://schemas.microsoft.com/office/drawing/2014/main" id="{FFDEDE99-3295-4BC0-A5D8-8AA7041A4793}"/>
              </a:ext>
            </a:extLst>
          </p:cNvPr>
          <p:cNvGrpSpPr/>
          <p:nvPr/>
        </p:nvGrpSpPr>
        <p:grpSpPr>
          <a:xfrm>
            <a:off x="3485373" y="989012"/>
            <a:ext cx="5452051" cy="379736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1" name="Picture 26">
            <a:extLst>
              <a:ext uri="{FF2B5EF4-FFF2-40B4-BE49-F238E27FC236}">
                <a16:creationId xmlns:a16="http://schemas.microsoft.com/office/drawing/2014/main" id="{05D5BC45-519B-4827-B71B-01479859A33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 </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 uri="{C183D7F6-B498-43B3-948B-1728B52AA6E4}">
                <adec:decorative xmlns:adec="http://schemas.microsoft.com/office/drawing/2017/decorative" val="1"/>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 uri="{C183D7F6-B498-43B3-948B-1728B52AA6E4}">
                <adec:decorative xmlns:adec="http://schemas.microsoft.com/office/drawing/2017/decorative" val="1"/>
              </a:ext>
            </a:extLst>
          </p:cNvPr>
          <p:cNvSpPr/>
          <p:nvPr/>
        </p:nvSpPr>
        <p:spPr bwMode="auto">
          <a:xfrm>
            <a:off x="1" y="1211784"/>
            <a:ext cx="9149750" cy="3931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 uri="{C183D7F6-B498-43B3-948B-1728B52AA6E4}">
                <adec:decorative xmlns:adec="http://schemas.microsoft.com/office/drawing/2017/decorative" val="1"/>
              </a:ext>
            </a:extLst>
          </p:cNvPr>
          <p:cNvCxnSpPr>
            <a:cxnSpLocks/>
          </p:cNvCxnSpPr>
          <p:nvPr/>
        </p:nvCxnSpPr>
        <p:spPr>
          <a:xfrm flipV="1">
            <a:off x="-74762" y="1211784"/>
            <a:ext cx="9218762" cy="21628"/>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332074" y="276427"/>
            <a:ext cx="8479852" cy="307777"/>
          </a:xfrm>
        </p:spPr>
        <p:txBody>
          <a:bodyPr/>
          <a:lstStyle/>
          <a:p>
            <a:r>
              <a:rPr lang="en-US" dirty="0"/>
              <a:t>Logs &amp; analytics – see what’s happening  </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756030"/>
            <a:ext cx="8690033" cy="199765"/>
          </a:xfrm>
        </p:spPr>
        <p:txBody>
          <a:bodyPr/>
          <a:lstStyle/>
          <a:p>
            <a:pPr defTabSz="685800">
              <a:defRPr/>
            </a:pPr>
            <a:r>
              <a:rPr lang="en-US" dirty="0">
                <a:solidFill>
                  <a:srgbClr val="FFFFFF">
                    <a:lumMod val="65000"/>
                  </a:srgbClr>
                </a:solidFill>
                <a:latin typeface="Segoe UI"/>
              </a:rPr>
              <a:t>© Microsoft Corporation                                                                                  								                     Power Platform</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637771"/>
            <a:ext cx="3673050" cy="2281162"/>
          </a:xfrm>
          <a:prstGeom prst="rect">
            <a:avLst/>
          </a:prstGeom>
          <a:effectLst>
            <a:outerShdw blurRad="241300" dist="165100" dir="5400000" sx="96000" sy="96000" algn="t" rotWithShape="0">
              <a:prstClr val="black">
                <a:alpha val="46000"/>
              </a:prstClr>
            </a:outerShdw>
          </a:effectLst>
        </p:spPr>
      </p:pic>
      <p:sp>
        <p:nvSpPr>
          <p:cNvPr id="6" name="Rechteck 5" descr="Power Apps Analytics  - Screenshot">
            <a:extLst>
              <a:ext uri="{FF2B5EF4-FFF2-40B4-BE49-F238E27FC236}">
                <a16:creationId xmlns:a16="http://schemas.microsoft.com/office/drawing/2014/main" id="{655CFF06-A621-482F-B800-5685CB2051BC}"/>
              </a:ext>
            </a:extLst>
          </p:cNvPr>
          <p:cNvSpPr/>
          <p:nvPr/>
        </p:nvSpPr>
        <p:spPr bwMode="auto">
          <a:xfrm>
            <a:off x="494608"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a:extLst>
              <a:ext uri="{FF2B5EF4-FFF2-40B4-BE49-F238E27FC236}">
                <a16:creationId xmlns:a16="http://schemas.microsoft.com/office/drawing/2014/main" id="{1806580F-4DD6-478F-B121-C053824E8C9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91384" y="1637771"/>
            <a:ext cx="3673050" cy="2281162"/>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 uri="{C183D7F6-B498-43B3-948B-1728B52AA6E4}">
                <adec:decorative xmlns:adec="http://schemas.microsoft.com/office/drawing/2017/decorative" val="1"/>
              </a:ext>
            </a:extLst>
          </p:cNvPr>
          <p:cNvSpPr/>
          <p:nvPr/>
        </p:nvSpPr>
        <p:spPr bwMode="auto">
          <a:xfrm>
            <a:off x="4943995"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descr="Power Apps Analytics - Screenshot">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05" y="1804963"/>
            <a:ext cx="3385592" cy="1952822"/>
          </a:xfrm>
          <a:prstGeom prst="rect">
            <a:avLst/>
          </a:prstGeom>
          <a:ln>
            <a:solidFill>
              <a:schemeClr val="tx1"/>
            </a:solidFill>
          </a:ln>
        </p:spPr>
      </p:pic>
      <p:pic>
        <p:nvPicPr>
          <p:cNvPr id="16" name="Picture 4" descr="Power Automate Analytics - Screenshot">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995" y="1813519"/>
            <a:ext cx="3353180" cy="1962663"/>
          </a:xfrm>
          <a:prstGeom prst="rect">
            <a:avLst/>
          </a:prstGeom>
        </p:spPr>
      </p:pic>
    </p:spTree>
    <p:extLst>
      <p:ext uri="{BB962C8B-B14F-4D97-AF65-F5344CB8AC3E}">
        <p14:creationId xmlns:p14="http://schemas.microsoft.com/office/powerpoint/2010/main" val="32997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6" name="Picture 5" descr="Export Data - Screenshot">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936609" y="762982"/>
            <a:ext cx="6840760" cy="4265498"/>
          </a:xfrm>
          <a:prstGeom prst="rect">
            <a:avLst/>
          </a:prstGeom>
          <a:ln>
            <a:solidFill>
              <a:schemeClr val="tx1"/>
            </a:solidFill>
          </a:ln>
        </p:spPr>
      </p:pic>
      <p:sp>
        <p:nvSpPr>
          <p:cNvPr id="9" name="Rectangle 8" descr="Emphasizing the Export Data option - Screenshot">
            <a:extLst>
              <a:ext uri="{FF2B5EF4-FFF2-40B4-BE49-F238E27FC236}">
                <a16:creationId xmlns:a16="http://schemas.microsoft.com/office/drawing/2014/main" id="{24D2AEC0-3EF8-4AA7-8BB8-0B4128B10523}"/>
              </a:ext>
            </a:extLst>
          </p:cNvPr>
          <p:cNvSpPr/>
          <p:nvPr/>
        </p:nvSpPr>
        <p:spPr bwMode="auto">
          <a:xfrm>
            <a:off x="3822224" y="2291537"/>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a:xfrm>
            <a:off x="441197" y="342900"/>
            <a:ext cx="8263890" cy="692498"/>
          </a:xfrm>
        </p:spPr>
        <p:txBody>
          <a:bodyPr/>
          <a:lstStyle/>
          <a:p>
            <a:r>
              <a:rPr lang="en-US" dirty="0"/>
              <a:t>Leverage management connectors and PowerShell</a:t>
            </a:r>
            <a:br>
              <a:rPr lang="en-US" dirty="0"/>
            </a:br>
            <a:r>
              <a:rPr lang="en-US" sz="1800" dirty="0">
                <a:latin typeface="+mn-lt"/>
              </a:rPr>
              <a:t>Powerful reporting tools and tools for action</a:t>
            </a:r>
            <a:endParaRPr lang="en-US" dirty="0">
              <a:latin typeface="+mn-lt"/>
            </a:endParaRPr>
          </a:p>
        </p:txBody>
      </p:sp>
      <p:sp>
        <p:nvSpPr>
          <p:cNvPr id="13" name="Rechteck 12">
            <a:extLst>
              <a:ext uri="{FF2B5EF4-FFF2-40B4-BE49-F238E27FC236}">
                <a16:creationId xmlns:a16="http://schemas.microsoft.com/office/drawing/2014/main" id="{260AB615-C03B-40DE-90E2-9634A5E2A8C9}"/>
              </a:ext>
            </a:extLst>
          </p:cNvPr>
          <p:cNvSpPr/>
          <p:nvPr/>
        </p:nvSpPr>
        <p:spPr>
          <a:xfrm>
            <a:off x="441198" y="1207966"/>
            <a:ext cx="6449123" cy="867545"/>
          </a:xfrm>
          <a:prstGeom prst="rect">
            <a:avLst/>
          </a:prstGeom>
        </p:spPr>
        <p:txBody>
          <a:bodyPr wrap="square" lIns="0">
            <a:spAutoFit/>
          </a:bodyPr>
          <a:lstStyle/>
          <a:p>
            <a:pPr>
              <a:spcAft>
                <a:spcPts val="450"/>
              </a:spcAft>
            </a:pPr>
            <a:r>
              <a:rPr lang="en-US" sz="1471" dirty="0">
                <a:latin typeface="+mj-lt"/>
                <a:cs typeface="Segoe UI" panose="020B0502040204020203" pitchFamily="34" charset="0"/>
              </a:rPr>
              <a:t>Management connectors</a:t>
            </a:r>
          </a:p>
          <a:p>
            <a:r>
              <a:rPr lang="en-US" sz="1050" dirty="0">
                <a:solidFill>
                  <a:srgbClr val="000000"/>
                </a:solidFill>
                <a:cs typeface="Segoe UI" panose="020B0502040204020203" pitchFamily="34" charset="0"/>
              </a:rPr>
              <a:t>Full visibility: Power Platform APIs in an accessible connector interface, provide admin access to resources</a:t>
            </a:r>
          </a:p>
          <a:p>
            <a:r>
              <a:rPr lang="en-US" sz="1050" dirty="0">
                <a:solidFill>
                  <a:srgbClr val="000000"/>
                </a:solidFill>
                <a:cs typeface="Segoe UI" panose="020B0502040204020203" pitchFamily="34" charset="0"/>
              </a:rPr>
              <a:t>Customization : Pull the metadata you need to build the custom reports you want</a:t>
            </a:r>
          </a:p>
          <a:p>
            <a:r>
              <a:rPr lang="en-US" sz="1050" dirty="0">
                <a:solidFill>
                  <a:srgbClr val="000000"/>
                </a:solidFill>
                <a:cs typeface="Segoe UI" panose="020B0502040204020203" pitchFamily="34" charset="0"/>
              </a:rPr>
              <a:t>Flexibility: Build the policies you need to implement administration and governance requirements</a:t>
            </a:r>
          </a:p>
        </p:txBody>
      </p:sp>
      <p:sp>
        <p:nvSpPr>
          <p:cNvPr id="45" name="TextBox 12">
            <a:extLst>
              <a:ext uri="{FF2B5EF4-FFF2-40B4-BE49-F238E27FC236}">
                <a16:creationId xmlns:a16="http://schemas.microsoft.com/office/drawing/2014/main" id="{239A33E1-D5CB-42F9-923F-CF659044A1DC}"/>
              </a:ext>
            </a:extLst>
          </p:cNvPr>
          <p:cNvSpPr txBox="1"/>
          <p:nvPr/>
        </p:nvSpPr>
        <p:spPr>
          <a:xfrm>
            <a:off x="458886" y="3542623"/>
            <a:ext cx="1488142" cy="453970"/>
          </a:xfrm>
          <a:prstGeom prst="rect">
            <a:avLst/>
          </a:prstGeom>
          <a:noFill/>
        </p:spPr>
        <p:txBody>
          <a:bodyPr wrap="square" rtlCol="0">
            <a:spAutoFit/>
          </a:bodyPr>
          <a:lstStyle/>
          <a:p>
            <a:pPr algn="ctr"/>
            <a:r>
              <a:rPr lang="en-US" sz="1175" dirty="0">
                <a:cs typeface="Segoe UI Light" panose="020B0502040204020203" pitchFamily="34" charset="0"/>
              </a:rPr>
              <a:t>Power Automate</a:t>
            </a:r>
            <a:br>
              <a:rPr lang="en-US" sz="1175" dirty="0">
                <a:cs typeface="Segoe UI Light" panose="020B0502040204020203" pitchFamily="34" charset="0"/>
              </a:rPr>
            </a:br>
            <a:r>
              <a:rPr lang="en-US" sz="1175" dirty="0">
                <a:cs typeface="Segoe UI Light" panose="020B0502040204020203" pitchFamily="34" charset="0"/>
              </a:rPr>
              <a:t>Management</a:t>
            </a:r>
          </a:p>
        </p:txBody>
      </p:sp>
      <p:pic>
        <p:nvPicPr>
          <p:cNvPr id="37" name="Picture 4" descr="Flow icon">
            <a:extLst>
              <a:ext uri="{FF2B5EF4-FFF2-40B4-BE49-F238E27FC236}">
                <a16:creationId xmlns:a16="http://schemas.microsoft.com/office/drawing/2014/main" id="{9242B138-5F2C-4C21-AB46-7A5FBCE16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346" y="4073556"/>
            <a:ext cx="413222" cy="413222"/>
          </a:xfrm>
          <a:prstGeom prst="rect">
            <a:avLst/>
          </a:prstGeom>
        </p:spPr>
      </p:pic>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28997" y="4592350"/>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02957" y="4614398"/>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46" name="TextBox 12">
            <a:extLst>
              <a:ext uri="{FF2B5EF4-FFF2-40B4-BE49-F238E27FC236}">
                <a16:creationId xmlns:a16="http://schemas.microsoft.com/office/drawing/2014/main" id="{11861547-5DE6-4B84-9BBE-CECFD1E5F095}"/>
              </a:ext>
            </a:extLst>
          </p:cNvPr>
          <p:cNvSpPr txBox="1"/>
          <p:nvPr/>
        </p:nvSpPr>
        <p:spPr>
          <a:xfrm>
            <a:off x="1803333" y="2777554"/>
            <a:ext cx="1488142" cy="453970"/>
          </a:xfrm>
          <a:prstGeom prst="rect">
            <a:avLst/>
          </a:prstGeom>
          <a:noFill/>
        </p:spPr>
        <p:txBody>
          <a:bodyPr wrap="square" rtlCol="0">
            <a:spAutoFit/>
          </a:bodyPr>
          <a:lstStyle/>
          <a:p>
            <a:pPr algn="ctr"/>
            <a:r>
              <a:rPr lang="en-US" sz="1175" dirty="0">
                <a:cs typeface="Segoe UI Light" panose="020B0502040204020203" pitchFamily="34" charset="0"/>
              </a:rPr>
              <a:t>Power Platform </a:t>
            </a:r>
            <a:br>
              <a:rPr lang="en-US" sz="1175" dirty="0">
                <a:cs typeface="Segoe UI Light" panose="020B0502040204020203" pitchFamily="34" charset="0"/>
              </a:rPr>
            </a:br>
            <a:r>
              <a:rPr lang="en-US" sz="1175" dirty="0">
                <a:cs typeface="Segoe UI Light" panose="020B0502040204020203" pitchFamily="34" charset="0"/>
              </a:rPr>
              <a:t>for Admins</a:t>
            </a:r>
          </a:p>
        </p:txBody>
      </p:sp>
      <p:pic>
        <p:nvPicPr>
          <p:cNvPr id="32" name="Picture 3" descr="Power platform">
            <a:extLst>
              <a:ext uri="{FF2B5EF4-FFF2-40B4-BE49-F238E27FC236}">
                <a16:creationId xmlns:a16="http://schemas.microsoft.com/office/drawing/2014/main" id="{371FD3B4-6AC0-4D01-8C58-87E52E16F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0501" y="3271018"/>
            <a:ext cx="413222" cy="413222"/>
          </a:xfrm>
          <a:prstGeom prst="rect">
            <a:avLst/>
          </a:prstGeom>
        </p:spPr>
      </p:pic>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373151" y="3781727"/>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47112" y="3807847"/>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47" name="TextBox 12">
            <a:extLst>
              <a:ext uri="{FF2B5EF4-FFF2-40B4-BE49-F238E27FC236}">
                <a16:creationId xmlns:a16="http://schemas.microsoft.com/office/drawing/2014/main" id="{51FF6A87-AB32-4DD7-8DFE-2CD3EBCCE373}"/>
              </a:ext>
            </a:extLst>
          </p:cNvPr>
          <p:cNvSpPr txBox="1"/>
          <p:nvPr/>
        </p:nvSpPr>
        <p:spPr>
          <a:xfrm>
            <a:off x="3174796" y="2360845"/>
            <a:ext cx="1488142" cy="453970"/>
          </a:xfrm>
          <a:prstGeom prst="rect">
            <a:avLst/>
          </a:prstGeom>
          <a:noFill/>
        </p:spPr>
        <p:txBody>
          <a:bodyPr wrap="square" rtlCol="0">
            <a:spAutoFit/>
          </a:bodyPr>
          <a:lstStyle/>
          <a:p>
            <a:pPr algn="ctr"/>
            <a:r>
              <a:rPr lang="en-US" sz="1175" dirty="0">
                <a:cs typeface="Segoe UI Light" panose="020B0502040204020203" pitchFamily="34" charset="0"/>
              </a:rPr>
              <a:t>Power Apps </a:t>
            </a:r>
            <a:br>
              <a:rPr lang="en-US" sz="1175" dirty="0">
                <a:cs typeface="Segoe UI Light" panose="020B0502040204020203" pitchFamily="34" charset="0"/>
              </a:rPr>
            </a:br>
            <a:r>
              <a:rPr lang="en-US" sz="1175" dirty="0">
                <a:cs typeface="Segoe UI Light" panose="020B0502040204020203" pitchFamily="34" charset="0"/>
              </a:rPr>
              <a:t>for Admins</a:t>
            </a:r>
          </a:p>
        </p:txBody>
      </p:sp>
      <p:pic>
        <p:nvPicPr>
          <p:cNvPr id="43" name="Picture 7" descr="Power Apps">
            <a:extLst>
              <a:ext uri="{FF2B5EF4-FFF2-40B4-BE49-F238E27FC236}">
                <a16:creationId xmlns:a16="http://schemas.microsoft.com/office/drawing/2014/main" id="{D776D452-4799-492F-984D-39868FDE41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4655" y="2892794"/>
            <a:ext cx="413222" cy="413222"/>
          </a:xfrm>
          <a:prstGeom prst="rect">
            <a:avLst/>
          </a:prstGeom>
        </p:spPr>
      </p:pic>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17306" y="3415959"/>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891266" y="3442641"/>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48" name="TextBox 12">
            <a:extLst>
              <a:ext uri="{FF2B5EF4-FFF2-40B4-BE49-F238E27FC236}">
                <a16:creationId xmlns:a16="http://schemas.microsoft.com/office/drawing/2014/main" id="{AEE6E06C-53F0-48CC-B100-D1A68537154D}"/>
              </a:ext>
            </a:extLst>
          </p:cNvPr>
          <p:cNvSpPr txBox="1"/>
          <p:nvPr/>
        </p:nvSpPr>
        <p:spPr>
          <a:xfrm>
            <a:off x="4544237" y="2360845"/>
            <a:ext cx="1488142" cy="453970"/>
          </a:xfrm>
          <a:prstGeom prst="rect">
            <a:avLst/>
          </a:prstGeom>
          <a:noFill/>
        </p:spPr>
        <p:txBody>
          <a:bodyPr wrap="square" rtlCol="0">
            <a:spAutoFit/>
          </a:bodyPr>
          <a:lstStyle/>
          <a:p>
            <a:pPr algn="ctr"/>
            <a:r>
              <a:rPr lang="en-US" sz="1175" dirty="0">
                <a:cs typeface="Segoe UI Light" panose="020B0502040204020203" pitchFamily="34" charset="0"/>
              </a:rPr>
              <a:t>Power Apps </a:t>
            </a:r>
            <a:br>
              <a:rPr lang="en-US" sz="1175" dirty="0">
                <a:cs typeface="Segoe UI Light" panose="020B0502040204020203" pitchFamily="34" charset="0"/>
              </a:rPr>
            </a:br>
            <a:r>
              <a:rPr lang="en-US" sz="1175" dirty="0">
                <a:cs typeface="Segoe UI Light" panose="020B0502040204020203" pitchFamily="34" charset="0"/>
              </a:rPr>
              <a:t>for App Makers</a:t>
            </a:r>
          </a:p>
        </p:txBody>
      </p:sp>
      <p:pic>
        <p:nvPicPr>
          <p:cNvPr id="42" name="Picture 6" descr="Power Apps">
            <a:extLst>
              <a:ext uri="{FF2B5EF4-FFF2-40B4-BE49-F238E27FC236}">
                <a16:creationId xmlns:a16="http://schemas.microsoft.com/office/drawing/2014/main" id="{982AC6AE-8DF6-40C4-A703-90EBF2A48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8810" y="2892794"/>
            <a:ext cx="413222" cy="413222"/>
          </a:xfrm>
          <a:prstGeom prst="rect">
            <a:avLst/>
          </a:prstGeom>
        </p:spPr>
      </p:pic>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061460" y="3415959"/>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235421" y="3442641"/>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49" name="TextBox 12">
            <a:extLst>
              <a:ext uri="{FF2B5EF4-FFF2-40B4-BE49-F238E27FC236}">
                <a16:creationId xmlns:a16="http://schemas.microsoft.com/office/drawing/2014/main" id="{7094A7FA-457D-4D6F-AF28-0CA687E89A76}"/>
              </a:ext>
            </a:extLst>
          </p:cNvPr>
          <p:cNvSpPr txBox="1"/>
          <p:nvPr/>
        </p:nvSpPr>
        <p:spPr>
          <a:xfrm>
            <a:off x="5715793" y="2777554"/>
            <a:ext cx="1869662" cy="634789"/>
          </a:xfrm>
          <a:prstGeom prst="rect">
            <a:avLst/>
          </a:prstGeom>
          <a:noFill/>
        </p:spPr>
        <p:txBody>
          <a:bodyPr wrap="square" rtlCol="0">
            <a:spAutoFit/>
          </a:bodyPr>
          <a:lstStyle/>
          <a:p>
            <a:pPr algn="ctr"/>
            <a:r>
              <a:rPr lang="en-US" sz="1175" dirty="0" err="1">
                <a:solidFill>
                  <a:schemeClr val="accent1"/>
                </a:solidFill>
                <a:cs typeface="Segoe UI Light" panose="020B0502040204020203" pitchFamily="34" charset="0"/>
              </a:rPr>
              <a:t>Microsoft.Power</a:t>
            </a:r>
            <a:r>
              <a:rPr lang="en-US" sz="1175" dirty="0">
                <a:solidFill>
                  <a:schemeClr val="accent1"/>
                </a:solidFill>
                <a:cs typeface="Segoe UI Light" panose="020B0502040204020203" pitchFamily="34" charset="0"/>
              </a:rPr>
              <a:t> Apps.</a:t>
            </a:r>
            <a:br>
              <a:rPr lang="en-US" sz="1175" dirty="0">
                <a:solidFill>
                  <a:schemeClr val="accent1"/>
                </a:solidFill>
                <a:cs typeface="Segoe UI Light" panose="020B0502040204020203" pitchFamily="34" charset="0"/>
              </a:rPr>
            </a:br>
            <a:r>
              <a:rPr lang="en-US" sz="1175" dirty="0" err="1">
                <a:solidFill>
                  <a:schemeClr val="accent1"/>
                </a:solidFill>
                <a:cs typeface="Segoe UI Light" panose="020B0502040204020203" pitchFamily="34" charset="0"/>
              </a:rPr>
              <a:t>Administration.PowerShell</a:t>
            </a:r>
            <a:endParaRPr lang="en-US" sz="1175" dirty="0">
              <a:solidFill>
                <a:schemeClr val="accent1"/>
              </a:solidFill>
              <a:cs typeface="Segoe UI Light" panose="020B0502040204020203" pitchFamily="34" charset="0"/>
            </a:endParaRPr>
          </a:p>
        </p:txBody>
      </p:sp>
      <p:pic>
        <p:nvPicPr>
          <p:cNvPr id="5126" name="Picture 6" descr="Power Shell">
            <a:extLst>
              <a:ext uri="{FF2B5EF4-FFF2-40B4-BE49-F238E27FC236}">
                <a16:creationId xmlns:a16="http://schemas.microsoft.com/office/drawing/2014/main" id="{292ACDB3-0B22-4F63-B8E6-A7BFA7F15B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964" y="3271198"/>
            <a:ext cx="413042" cy="41304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405525" y="3781727"/>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579485" y="3807847"/>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50" name="TextBox 12">
            <a:extLst>
              <a:ext uri="{FF2B5EF4-FFF2-40B4-BE49-F238E27FC236}">
                <a16:creationId xmlns:a16="http://schemas.microsoft.com/office/drawing/2014/main" id="{9B7C62F6-1F46-4DEF-89BD-23281DBEECD5}"/>
              </a:ext>
            </a:extLst>
          </p:cNvPr>
          <p:cNvSpPr txBox="1"/>
          <p:nvPr/>
        </p:nvSpPr>
        <p:spPr>
          <a:xfrm>
            <a:off x="7196973" y="3542623"/>
            <a:ext cx="1488142" cy="453970"/>
          </a:xfrm>
          <a:prstGeom prst="rect">
            <a:avLst/>
          </a:prstGeom>
          <a:noFill/>
        </p:spPr>
        <p:txBody>
          <a:bodyPr wrap="square" rtlCol="0">
            <a:spAutoFit/>
          </a:bodyPr>
          <a:lstStyle/>
          <a:p>
            <a:pPr algn="ctr"/>
            <a:r>
              <a:rPr lang="en-US" sz="1175" dirty="0" err="1">
                <a:solidFill>
                  <a:schemeClr val="accent1"/>
                </a:solidFill>
                <a:cs typeface="Segoe UI Light" panose="020B0502040204020203" pitchFamily="34" charset="0"/>
              </a:rPr>
              <a:t>Microsoft.Power</a:t>
            </a:r>
            <a:r>
              <a:rPr lang="en-US" sz="1175" dirty="0">
                <a:solidFill>
                  <a:schemeClr val="accent1"/>
                </a:solidFill>
                <a:cs typeface="Segoe UI Light" panose="020B0502040204020203" pitchFamily="34" charset="0"/>
              </a:rPr>
              <a:t> </a:t>
            </a:r>
            <a:r>
              <a:rPr lang="en-US" sz="1175" dirty="0" err="1">
                <a:solidFill>
                  <a:schemeClr val="accent1"/>
                </a:solidFill>
                <a:cs typeface="Segoe UI Light" panose="020B0502040204020203" pitchFamily="34" charset="0"/>
              </a:rPr>
              <a:t>Apps.PowerShell</a:t>
            </a:r>
            <a:endParaRPr lang="en-US" sz="1175" dirty="0">
              <a:solidFill>
                <a:schemeClr val="accent1"/>
              </a:solidFill>
              <a:cs typeface="Segoe UI Light" panose="020B0502040204020203" pitchFamily="34" charset="0"/>
            </a:endParaRPr>
          </a:p>
        </p:txBody>
      </p:sp>
      <p:pic>
        <p:nvPicPr>
          <p:cNvPr id="5131" name="Picture 11" descr="Power Apps">
            <a:extLst>
              <a:ext uri="{FF2B5EF4-FFF2-40B4-BE49-F238E27FC236}">
                <a16:creationId xmlns:a16="http://schemas.microsoft.com/office/drawing/2014/main" id="{30BE0B92-6FBF-4282-97A4-52480FEA5F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6940" y="4073736"/>
            <a:ext cx="413042" cy="41304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49500" y="4592350"/>
            <a:ext cx="347921"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23461" y="4614398"/>
            <a:ext cx="0" cy="493737"/>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40" name="Freeform: Shape 39">
            <a:extLst>
              <a:ext uri="{FF2B5EF4-FFF2-40B4-BE49-F238E27FC236}">
                <a16:creationId xmlns:a16="http://schemas.microsoft.com/office/drawing/2014/main" id="{3FCD4DFC-4A6D-4547-9926-F7FBECDFDE8D}"/>
              </a:ext>
              <a:ext uri="{C183D7F6-B498-43B3-948B-1728B52AA6E4}">
                <adec:decorative xmlns:adec="http://schemas.microsoft.com/office/drawing/2017/decorative" val="1"/>
              </a:ext>
            </a:extLst>
          </p:cNvPr>
          <p:cNvSpPr/>
          <p:nvPr/>
        </p:nvSpPr>
        <p:spPr bwMode="auto">
          <a:xfrm>
            <a:off x="401650" y="3689997"/>
            <a:ext cx="8340701" cy="1956424"/>
          </a:xfrm>
          <a:custGeom>
            <a:avLst/>
            <a:gdLst>
              <a:gd name="connsiteX0" fmla="*/ 5560467 w 11120934"/>
              <a:gd name="connsiteY0" fmla="*/ 0 h 2608565"/>
              <a:gd name="connsiteX1" fmla="*/ 10913743 w 11120934"/>
              <a:gd name="connsiteY1" fmla="*/ 2369375 h 2608565"/>
              <a:gd name="connsiteX2" fmla="*/ 11120934 w 11120934"/>
              <a:gd name="connsiteY2" fmla="*/ 2608565 h 2608565"/>
              <a:gd name="connsiteX3" fmla="*/ 0 w 11120934"/>
              <a:gd name="connsiteY3" fmla="*/ 2608565 h 2608565"/>
              <a:gd name="connsiteX4" fmla="*/ 207191 w 11120934"/>
              <a:gd name="connsiteY4" fmla="*/ 2369375 h 2608565"/>
              <a:gd name="connsiteX5" fmla="*/ 5560467 w 11120934"/>
              <a:gd name="connsiteY5" fmla="*/ 0 h 260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934" h="2608565">
                <a:moveTo>
                  <a:pt x="5560467" y="0"/>
                </a:moveTo>
                <a:cubicBezTo>
                  <a:pt x="7682353" y="0"/>
                  <a:pt x="9590804" y="913818"/>
                  <a:pt x="10913743" y="2369375"/>
                </a:cubicBezTo>
                <a:lnTo>
                  <a:pt x="11120934" y="2608565"/>
                </a:lnTo>
                <a:lnTo>
                  <a:pt x="0" y="2608565"/>
                </a:lnTo>
                <a:lnTo>
                  <a:pt x="207191" y="2369375"/>
                </a:lnTo>
                <a:cubicBezTo>
                  <a:pt x="1530130" y="913818"/>
                  <a:pt x="3438582" y="0"/>
                  <a:pt x="5560467" y="0"/>
                </a:cubicBezTo>
                <a:close/>
              </a:path>
            </a:pathLst>
          </a:custGeom>
          <a:solidFill>
            <a:schemeClr val="bg1"/>
          </a:solid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2176286" y="4361064"/>
            <a:ext cx="4968536" cy="385103"/>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644">
              <a:lnSpc>
                <a:spcPct val="100000"/>
              </a:lnSpc>
              <a:buSzTx/>
              <a:defRPr/>
            </a:pPr>
            <a:r>
              <a:rPr lang="en-US" sz="1175" dirty="0">
                <a:solidFill>
                  <a:srgbClr val="282828"/>
                </a:solidFill>
                <a:cs typeface="Segoe UI Light" panose="020B0502040204020203" pitchFamily="34" charset="0"/>
              </a:rPr>
              <a:t>The </a:t>
            </a:r>
            <a:r>
              <a:rPr lang="en-US" sz="1175" dirty="0">
                <a:solidFill>
                  <a:schemeClr val="accent1"/>
                </a:solidFill>
                <a:latin typeface="+mj-lt"/>
                <a:cs typeface="Segoe UI Light" panose="020B0502040204020203" pitchFamily="34" charset="0"/>
              </a:rPr>
              <a:t>PowerShell Cmdlets </a:t>
            </a:r>
            <a:r>
              <a:rPr lang="en-US" sz="1175" dirty="0">
                <a:solidFill>
                  <a:srgbClr val="282828"/>
                </a:solidFill>
                <a:cs typeface="Segoe UI Light" panose="020B0502040204020203" pitchFamily="34" charset="0"/>
              </a:rPr>
              <a:t>give admins full visibility to all activity for </a:t>
            </a:r>
            <a:br>
              <a:rPr lang="en-US" sz="1175" dirty="0">
                <a:solidFill>
                  <a:srgbClr val="282828"/>
                </a:solidFill>
                <a:cs typeface="Segoe UI Light" panose="020B0502040204020203" pitchFamily="34" charset="0"/>
              </a:rPr>
            </a:br>
            <a:r>
              <a:rPr lang="en-US" sz="1175" dirty="0">
                <a:solidFill>
                  <a:srgbClr val="282828"/>
                </a:solidFill>
                <a:cs typeface="Segoe UI Light" panose="020B0502040204020203" pitchFamily="34" charset="0"/>
              </a:rPr>
              <a:t>Power Apps and Flow in their organization—</a:t>
            </a:r>
            <a:r>
              <a:rPr lang="en-US" sz="1175" dirty="0">
                <a:solidFill>
                  <a:srgbClr val="282828"/>
                </a:solidFill>
                <a:cs typeface="Segoe UI Light" panose="020B0502040204020203" pitchFamily="34" charset="0"/>
                <a:hlinkClick r:id="rId8"/>
              </a:rPr>
              <a:t>aka.ms/Power </a:t>
            </a:r>
            <a:r>
              <a:rPr lang="en-US" sz="1175" dirty="0" err="1">
                <a:solidFill>
                  <a:srgbClr val="282828"/>
                </a:solidFill>
                <a:cs typeface="Segoe UI Light" panose="020B0502040204020203" pitchFamily="34" charset="0"/>
                <a:hlinkClick r:id="rId8"/>
              </a:rPr>
              <a:t>Appspowershell</a:t>
            </a:r>
            <a:endParaRPr lang="en-US" sz="1175" dirty="0">
              <a:solidFill>
                <a:srgbClr val="282828"/>
              </a:solidFill>
              <a:cs typeface="Segoe UI Light" panose="020B0502040204020203" pitchFamily="34" charset="0"/>
            </a:endParaRPr>
          </a:p>
        </p:txBody>
      </p:sp>
      <p:sp>
        <p:nvSpPr>
          <p:cNvPr id="6" name="Diamond 164">
            <a:extLst>
              <a:ext uri="{FF2B5EF4-FFF2-40B4-BE49-F238E27FC236}">
                <a16:creationId xmlns:a16="http://schemas.microsoft.com/office/drawing/2014/main" id="{BA2840B9-4FF2-459C-B755-4EC10D338ECA}"/>
              </a:ext>
            </a:extLst>
          </p:cNvPr>
          <p:cNvSpPr/>
          <p:nvPr/>
        </p:nvSpPr>
        <p:spPr bwMode="auto">
          <a:xfrm>
            <a:off x="7955425" y="-69565"/>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cap="flat" cmpd="sng" algn="ctr">
            <a:solidFill>
              <a:srgbClr val="742774"/>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04911F42-81B9-47F7-AF67-09CD500B0CF6}"/>
              </a:ext>
            </a:extLst>
          </p:cNvPr>
          <p:cNvSpPr/>
          <p:nvPr/>
        </p:nvSpPr>
        <p:spPr bwMode="auto">
          <a:xfrm>
            <a:off x="8947561" y="76129"/>
            <a:ext cx="392879" cy="533543"/>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086960280"/>
      </p:ext>
    </p:extLst>
  </p:cSld>
  <p:clrMapOvr>
    <a:masterClrMapping/>
  </p:clrMapOvr>
  <p:transition>
    <p:fade/>
  </p:transition>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413917e0-3c85-4042-b3d6-b66207b014b2"/>
    <ds:schemaRef ds:uri="http://schemas.microsoft.com/office/infopath/2007/PartnerControls"/>
    <ds:schemaRef ds:uri="http://www.w3.org/XML/1998/namespace"/>
    <ds:schemaRef ds:uri="http://schemas.microsoft.com/sharepoint/v3"/>
    <ds:schemaRef ds:uri="http://purl.org/dc/terms/"/>
    <ds:schemaRef ds:uri="http://purl.org/dc/dcmitype/"/>
    <ds:schemaRef ds:uri="http://schemas.openxmlformats.org/package/2006/metadata/core-properties"/>
    <ds:schemaRef ds:uri="121cbfdf-642d-47d5-bb31-23acd4d6d77c"/>
    <ds:schemaRef ds:uri="http://schemas.microsoft.com/office/2006/metadata/properties"/>
  </ds:schemaRefs>
</ds:datastoreItem>
</file>

<file path=customXml/itemProps2.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TotalTime>
  <Words>3677</Words>
  <Application>Microsoft Office PowerPoint</Application>
  <PresentationFormat>On-screen Show (16:9)</PresentationFormat>
  <Paragraphs>463</Paragraphs>
  <Slides>40</Slides>
  <Notes>28</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Consolas</vt:lpstr>
      <vt:lpstr>Courier New</vt:lpstr>
      <vt:lpstr>Segoe UI</vt:lpstr>
      <vt:lpstr>Segoe UI Light</vt:lpstr>
      <vt:lpstr>Segoe UI Semibold</vt:lpstr>
      <vt:lpstr>Segoe UI Semilight</vt:lpstr>
      <vt:lpstr>Wingdings</vt:lpstr>
      <vt:lpstr>1_Power Platform Template</vt:lpstr>
      <vt:lpstr>9-51120_Microsoft_Ready_Template_Light</vt:lpstr>
      <vt:lpstr>Monitor</vt:lpstr>
      <vt:lpstr>Governance – Practically Applied</vt:lpstr>
      <vt:lpstr>Now let’s monitor</vt:lpstr>
      <vt:lpstr>Admin reporting and analytics in the Power Platform admin center</vt:lpstr>
      <vt:lpstr>Logs &amp; analytics – see what’s happening</vt:lpstr>
      <vt:lpstr>Logs &amp; analytics – see what’s happening </vt:lpstr>
      <vt:lpstr>Logs &amp; analytics – see what’s happening  </vt:lpstr>
      <vt:lpstr>Downloading analytic data</vt:lpstr>
      <vt:lpstr>Leverage management connectors and PowerShell Powerful reporting tools and tools for action</vt:lpstr>
      <vt:lpstr>Cross Tenant Dashboard</vt:lpstr>
      <vt:lpstr>Monitoring Capacity &amp; Why is it important?</vt:lpstr>
      <vt:lpstr>New Capacity report</vt:lpstr>
      <vt:lpstr>Database capacity entitlements</vt:lpstr>
      <vt:lpstr>Database capacity entitlements </vt:lpstr>
      <vt:lpstr>Database capacity entitlements  </vt:lpstr>
      <vt:lpstr>Power Apps Admin Analytics (Canvas Apps)</vt:lpstr>
      <vt:lpstr>Power Platform Usage</vt:lpstr>
      <vt:lpstr>Common Data Service Admin Analytics </vt:lpstr>
      <vt:lpstr>Admin Center CDS Usage Reporting</vt:lpstr>
      <vt:lpstr>Power Automate Environment Admin Analytics </vt:lpstr>
      <vt:lpstr>Microsoft Flow Analytics</vt:lpstr>
      <vt:lpstr>Download the Power Apps &amp; Power Automate license report </vt:lpstr>
      <vt:lpstr>Maker Analytics: Power Automate </vt:lpstr>
      <vt:lpstr>Maker Analytics: Power 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dc:title>
  <dc:creator>Tiffany Duppong</dc:creator>
  <cp:lastModifiedBy>Manuela Pichler</cp:lastModifiedBy>
  <cp:revision>5</cp:revision>
  <dcterms:created xsi:type="dcterms:W3CDTF">2020-06-30T20:45:38Z</dcterms:created>
  <dcterms:modified xsi:type="dcterms:W3CDTF">2020-09-30T16:07:24Z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